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1" r:id="rId2"/>
    <p:sldId id="256" r:id="rId3"/>
    <p:sldId id="260" r:id="rId4"/>
    <p:sldId id="257" r:id="rId5"/>
    <p:sldId id="258" r:id="rId6"/>
    <p:sldId id="262" r:id="rId7"/>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F3"/>
    <a:srgbClr val="B5CC00"/>
    <a:srgbClr val="90B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011" autoAdjust="0"/>
  </p:normalViewPr>
  <p:slideViewPr>
    <p:cSldViewPr snapToGrid="0">
      <p:cViewPr varScale="1">
        <p:scale>
          <a:sx n="77" d="100"/>
          <a:sy n="77" d="100"/>
        </p:scale>
        <p:origin x="1416" y="5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239467-4F8B-4BE3-96A4-1D6EA80FDBF7}" type="datetimeFigureOut">
              <a:rPr lang="en-US" smtClean="0"/>
              <a:t>5/6/2016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78549-D882-40A5-BA43-DC04BEF8BE04}" type="slidenum">
              <a:rPr lang="en-US" smtClean="0"/>
              <a:t>‹#›</a:t>
            </a:fld>
            <a:endParaRPr lang="en-US"/>
          </a:p>
        </p:txBody>
      </p:sp>
    </p:spTree>
    <p:extLst>
      <p:ext uri="{BB962C8B-B14F-4D97-AF65-F5344CB8AC3E}">
        <p14:creationId xmlns:p14="http://schemas.microsoft.com/office/powerpoint/2010/main" val="2462390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osha.gov/dsg/topics/agriculturaloperations/hazards_controls.htm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Tips for Talking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 Plan ahead.</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Be familiar and comfortable with the topic.</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 Make it relevant.  </a:t>
            </a:r>
            <a:r>
              <a:rPr lang="en-US" sz="1200" i="1" kern="1200" dirty="0" smtClean="0">
                <a:solidFill>
                  <a:schemeClr val="tx1"/>
                </a:solidFill>
                <a:effectLst/>
                <a:latin typeface="+mn-lt"/>
                <a:ea typeface="+mn-ea"/>
                <a:cs typeface="+mn-cs"/>
              </a:rPr>
              <a:t>Include related tasks and work areas or events.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 Involve your workers.  </a:t>
            </a:r>
            <a:r>
              <a:rPr lang="en-US" sz="1200" i="1" kern="1200" dirty="0" smtClean="0">
                <a:solidFill>
                  <a:schemeClr val="tx1"/>
                </a:solidFill>
                <a:effectLst/>
                <a:latin typeface="+mn-lt"/>
                <a:ea typeface="+mn-ea"/>
                <a:cs typeface="+mn-cs"/>
              </a:rPr>
              <a:t>Ask questions that lead to participation.  </a:t>
            </a:r>
            <a:r>
              <a:rPr lang="en-US" sz="1200" i="1" kern="1200" smtClean="0">
                <a:solidFill>
                  <a:schemeClr val="tx1"/>
                </a:solidFill>
                <a:effectLst/>
                <a:latin typeface="+mn-lt"/>
                <a:ea typeface="+mn-ea"/>
                <a:cs typeface="+mn-cs"/>
              </a:rPr>
              <a:t>See suggestions under ‘Discussion Drivers’.</a:t>
            </a:r>
            <a:endParaRPr lang="en-US" sz="1200" i="0" kern="1200" smtClean="0">
              <a:solidFill>
                <a:schemeClr val="tx1"/>
              </a:solidFill>
              <a:effectLst/>
              <a:latin typeface="+mn-lt"/>
              <a:ea typeface="+mn-ea"/>
              <a:cs typeface="+mn-cs"/>
            </a:endParaRPr>
          </a:p>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For more information on Agricultural Operations and Sanitation visit: </a:t>
            </a:r>
            <a:r>
              <a:rPr lang="en-US" sz="1200" i="1" u="sng" kern="1200" dirty="0" smtClean="0">
                <a:solidFill>
                  <a:schemeClr val="tx1"/>
                </a:solidFill>
                <a:effectLst/>
                <a:latin typeface="+mn-lt"/>
                <a:ea typeface="+mn-ea"/>
                <a:cs typeface="+mn-cs"/>
                <a:hlinkClick r:id="rId3"/>
              </a:rPr>
              <a:t>www.osha.gov/dsg/topics/agriculturaloperations/hazards_controls.html</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378549-D882-40A5-BA43-DC04BEF8BE04}" type="slidenum">
              <a:rPr lang="en-US" smtClean="0"/>
              <a:t>1</a:t>
            </a:fld>
            <a:endParaRPr lang="en-US"/>
          </a:p>
        </p:txBody>
      </p:sp>
    </p:spTree>
    <p:extLst>
      <p:ext uri="{BB962C8B-B14F-4D97-AF65-F5344CB8AC3E}">
        <p14:creationId xmlns:p14="http://schemas.microsoft.com/office/powerpoint/2010/main" val="178487024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Background">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0800"/>
            <a:ext cx="9144000" cy="2317708"/>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021911" y="148"/>
            <a:ext cx="5943600" cy="1198447"/>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921244"/>
            <a:ext cx="9144000" cy="1447264"/>
          </a:xfrm>
          <a:prstGeom prst="rect">
            <a:avLst/>
          </a:prstGeom>
        </p:spPr>
      </p:pic>
      <p:sp>
        <p:nvSpPr>
          <p:cNvPr id="11" name="Rectangle 10"/>
          <p:cNvSpPr/>
          <p:nvPr userDrawn="1"/>
        </p:nvSpPr>
        <p:spPr>
          <a:xfrm>
            <a:off x="0" y="977030"/>
            <a:ext cx="9144000" cy="5987441"/>
          </a:xfrm>
          <a:prstGeom prst="rect">
            <a:avLst/>
          </a:prstGeom>
          <a:gradFill flip="none" rotWithShape="1">
            <a:gsLst>
              <a:gs pos="100000">
                <a:schemeClr val="bg1">
                  <a:alpha val="0"/>
                </a:schemeClr>
              </a:gs>
              <a:gs pos="87000">
                <a:schemeClr val="bg1"/>
              </a:gs>
              <a:gs pos="68991">
                <a:schemeClr val="bg1"/>
              </a:gs>
              <a:gs pos="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Placeholder 1"/>
          <p:cNvSpPr>
            <a:spLocks noGrp="1"/>
          </p:cNvSpPr>
          <p:nvPr>
            <p:ph type="title"/>
          </p:nvPr>
        </p:nvSpPr>
        <p:spPr>
          <a:xfrm>
            <a:off x="2680570" y="977030"/>
            <a:ext cx="6450904" cy="7637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pic>
        <p:nvPicPr>
          <p:cNvPr id="13" name="Picture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6167263"/>
            <a:ext cx="9144000" cy="603055"/>
          </a:xfrm>
          <a:prstGeom prst="rect">
            <a:avLst/>
          </a:prstGeom>
        </p:spPr>
      </p:pic>
      <p:sp>
        <p:nvSpPr>
          <p:cNvPr id="15" name="Rectangle 14"/>
          <p:cNvSpPr/>
          <p:nvPr userDrawn="1"/>
        </p:nvSpPr>
        <p:spPr>
          <a:xfrm>
            <a:off x="0" y="6782844"/>
            <a:ext cx="9144000" cy="75156"/>
          </a:xfrm>
          <a:prstGeom prst="rect">
            <a:avLst/>
          </a:prstGeom>
          <a:solidFill>
            <a:srgbClr val="B5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9" name="Picture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57768" y="38893"/>
            <a:ext cx="2029968" cy="2029968"/>
          </a:xfrm>
          <a:prstGeom prst="rect">
            <a:avLst/>
          </a:prstGeom>
        </p:spPr>
      </p:pic>
      <p:pic>
        <p:nvPicPr>
          <p:cNvPr id="16" name="Picture 15"/>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29599" y="342271"/>
            <a:ext cx="1737360" cy="1334504"/>
          </a:xfrm>
          <a:prstGeom prst="rect">
            <a:avLst/>
          </a:prstGeom>
        </p:spPr>
      </p:pic>
    </p:spTree>
    <p:custDataLst>
      <p:tags r:id="rId1"/>
    </p:custDataLst>
    <p:extLst>
      <p:ext uri="{BB962C8B-B14F-4D97-AF65-F5344CB8AC3E}">
        <p14:creationId xmlns:p14="http://schemas.microsoft.com/office/powerpoint/2010/main" val="3544342791"/>
      </p:ext>
    </p:extLst>
  </p:cSld>
  <p:clrMapOvr>
    <a:masterClrMapping/>
  </p:clrMapOvr>
  <p:transition spd="slow">
    <p:push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nimated Background for 1st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0800"/>
            <a:ext cx="9144000" cy="2317708"/>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021911" y="148"/>
            <a:ext cx="5943600" cy="1198447"/>
          </a:xfrm>
          <a:prstGeom prst="rect">
            <a:avLst/>
          </a:prstGeom>
        </p:spPr>
      </p:pic>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921244"/>
            <a:ext cx="9144000" cy="1447264"/>
          </a:xfrm>
          <a:prstGeom prst="rect">
            <a:avLst/>
          </a:prstGeom>
        </p:spPr>
      </p:pic>
      <p:sp>
        <p:nvSpPr>
          <p:cNvPr id="5" name="Rectangle 4"/>
          <p:cNvSpPr/>
          <p:nvPr userDrawn="1"/>
        </p:nvSpPr>
        <p:spPr>
          <a:xfrm>
            <a:off x="0" y="977030"/>
            <a:ext cx="9144000" cy="5987441"/>
          </a:xfrm>
          <a:prstGeom prst="rect">
            <a:avLst/>
          </a:prstGeom>
          <a:gradFill flip="none" rotWithShape="1">
            <a:gsLst>
              <a:gs pos="100000">
                <a:schemeClr val="bg1">
                  <a:alpha val="0"/>
                </a:schemeClr>
              </a:gs>
              <a:gs pos="87000">
                <a:schemeClr val="bg1"/>
              </a:gs>
              <a:gs pos="68991">
                <a:schemeClr val="bg1"/>
              </a:gs>
              <a:gs pos="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6167263"/>
            <a:ext cx="9144000" cy="603055"/>
          </a:xfrm>
          <a:prstGeom prst="rect">
            <a:avLst/>
          </a:prstGeom>
        </p:spPr>
      </p:pic>
      <p:sp>
        <p:nvSpPr>
          <p:cNvPr id="7" name="Rectangle 6"/>
          <p:cNvSpPr/>
          <p:nvPr userDrawn="1"/>
        </p:nvSpPr>
        <p:spPr>
          <a:xfrm>
            <a:off x="0" y="6782844"/>
            <a:ext cx="9144000" cy="75156"/>
          </a:xfrm>
          <a:prstGeom prst="rect">
            <a:avLst/>
          </a:prstGeom>
          <a:solidFill>
            <a:srgbClr val="B5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57768" y="38893"/>
            <a:ext cx="2029968" cy="2029968"/>
          </a:xfrm>
          <a:prstGeom prst="rect">
            <a:avLst/>
          </a:prstGeom>
        </p:spPr>
      </p:pic>
      <p:pic>
        <p:nvPicPr>
          <p:cNvPr id="9" name="Picture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29599" y="342271"/>
            <a:ext cx="1737360" cy="1334504"/>
          </a:xfrm>
          <a:prstGeom prst="rect">
            <a:avLst/>
          </a:prstGeom>
        </p:spPr>
      </p:pic>
      <p:sp>
        <p:nvSpPr>
          <p:cNvPr id="10" name="Title Placeholder 1"/>
          <p:cNvSpPr>
            <a:spLocks noGrp="1"/>
          </p:cNvSpPr>
          <p:nvPr>
            <p:ph type="title"/>
          </p:nvPr>
        </p:nvSpPr>
        <p:spPr>
          <a:xfrm>
            <a:off x="278924" y="2823213"/>
            <a:ext cx="8586152" cy="763763"/>
          </a:xfrm>
          <a:prstGeom prst="rect">
            <a:avLst/>
          </a:prstGeom>
        </p:spPr>
        <p:txBody>
          <a:bodyPr vert="horz" lIns="91440" tIns="45720" rIns="91440" bIns="45720" rtlCol="0" anchor="ctr">
            <a:normAutofit/>
          </a:bodyPr>
          <a:lstStyle>
            <a:lvl1pPr>
              <a:defRPr sz="4000"/>
            </a:lvl1pPr>
          </a:lstStyle>
          <a:p>
            <a:r>
              <a:rPr lang="en-US" dirty="0" smtClean="0"/>
              <a:t>Click to edit Master title style</a:t>
            </a:r>
            <a:endParaRPr lang="en-US" dirty="0"/>
          </a:p>
        </p:txBody>
      </p:sp>
      <p:sp>
        <p:nvSpPr>
          <p:cNvPr id="14" name="Text Placeholder 13"/>
          <p:cNvSpPr>
            <a:spLocks noGrp="1"/>
          </p:cNvSpPr>
          <p:nvPr>
            <p:ph type="body" sz="quarter" idx="10" hasCustomPrompt="1"/>
          </p:nvPr>
        </p:nvSpPr>
        <p:spPr>
          <a:xfrm>
            <a:off x="433253" y="3754438"/>
            <a:ext cx="8277495" cy="507831"/>
          </a:xfrm>
          <a:noFill/>
        </p:spPr>
        <p:txBody>
          <a:bodyPr wrap="square" rtlCol="0">
            <a:spAutoFit/>
          </a:bodyPr>
          <a:lstStyle>
            <a:lvl1pPr marL="0" indent="0">
              <a:buNone/>
              <a:defRPr lang="en-US" sz="3000" dirty="0" smtClean="0"/>
            </a:lvl1pPr>
            <a:lvl2pPr>
              <a:defRPr lang="en-US" sz="1800" dirty="0" smtClean="0"/>
            </a:lvl2pPr>
            <a:lvl3pPr>
              <a:defRPr lang="en-US" sz="1800" dirty="0" smtClean="0"/>
            </a:lvl3pPr>
            <a:lvl4pPr>
              <a:defRPr lang="en-US" dirty="0" smtClean="0"/>
            </a:lvl4pPr>
            <a:lvl5pPr>
              <a:defRPr lang="en-US" dirty="0"/>
            </a:lvl5pPr>
          </a:lstStyle>
          <a:p>
            <a:pPr marL="0" lvl="0" algn="ctr"/>
            <a:r>
              <a:rPr lang="en-US" dirty="0" smtClean="0"/>
              <a:t>Click to edit Speaker’s Name</a:t>
            </a:r>
          </a:p>
        </p:txBody>
      </p:sp>
      <p:sp>
        <p:nvSpPr>
          <p:cNvPr id="11" name="TextBox 10"/>
          <p:cNvSpPr txBox="1"/>
          <p:nvPr userDrawn="1"/>
        </p:nvSpPr>
        <p:spPr>
          <a:xfrm>
            <a:off x="187966" y="5375233"/>
            <a:ext cx="8768068" cy="663948"/>
          </a:xfrm>
          <a:prstGeom prst="rect">
            <a:avLst/>
          </a:prstGeom>
          <a:noFill/>
        </p:spPr>
        <p:txBody>
          <a:bodyPr wrap="square" rtlCol="0">
            <a:spAutoFit/>
          </a:bodyPr>
          <a:lstStyle/>
          <a:p>
            <a:pPr algn="ctr"/>
            <a:r>
              <a:rPr lang="en-US" sz="1300" dirty="0" smtClean="0"/>
              <a:t>This material was produced under grant number SH-27619-15-60-F-37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sz="1300" dirty="0"/>
          </a:p>
        </p:txBody>
      </p:sp>
    </p:spTree>
    <p:custDataLst>
      <p:tags r:id="rId1"/>
    </p:custDataLst>
    <p:extLst>
      <p:ext uri="{BB962C8B-B14F-4D97-AF65-F5344CB8AC3E}">
        <p14:creationId xmlns:p14="http://schemas.microsoft.com/office/powerpoint/2010/main" val="1474440034"/>
      </p:ext>
    </p:extLst>
  </p:cSld>
  <p:clrMapOvr>
    <a:masterClrMapping/>
  </p:clrMapOvr>
  <p:transition spd="slow">
    <p:push dir="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withEffect" p14:presetBounceEnd="16667">
                                      <p:stCondLst>
                                        <p:cond delay="0"/>
                                      </p:stCondLst>
                                      <p:childTnLst>
                                        <p:animMotion origin="layout" path="M -0.25001 -2.22222E-6 L 5E-6 -2.22222E-6 " pathEditMode="relative" rAng="0" ptsTypes="AA" p14:bounceEnd="16667">
                                          <p:cBhvr>
                                            <p:cTn id="6" dur="1500" fill="hold"/>
                                            <p:tgtEl>
                                              <p:spTgt spid="9"/>
                                            </p:tgtEl>
                                            <p:attrNameLst>
                                              <p:attrName>ppt_x</p:attrName>
                                              <p:attrName>ppt_y</p:attrName>
                                            </p:attrNameLst>
                                          </p:cBhvr>
                                          <p:rCtr x="12500" y="0"/>
                                        </p:animMotion>
                                      </p:childTnLst>
                                    </p:cTn>
                                  </p:par>
                                </p:childTnLst>
                              </p:cTn>
                            </p:par>
                            <p:par>
                              <p:cTn id="7" fill="hold">
                                <p:stCondLst>
                                  <p:cond delay="1500"/>
                                </p:stCondLst>
                                <p:childTnLst>
                                  <p:par>
                                    <p:cTn id="8" presetID="53" presetClass="entr" presetSubtype="16" fill="hold" nodeType="after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p:cTn id="10" dur="250" fill="hold"/>
                                            <p:tgtEl>
                                              <p:spTgt spid="8"/>
                                            </p:tgtEl>
                                            <p:attrNameLst>
                                              <p:attrName>ppt_w</p:attrName>
                                            </p:attrNameLst>
                                          </p:cBhvr>
                                          <p:tavLst>
                                            <p:tav tm="0">
                                              <p:val>
                                                <p:fltVal val="0"/>
                                              </p:val>
                                            </p:tav>
                                            <p:tav tm="100000">
                                              <p:val>
                                                <p:strVal val="#ppt_w"/>
                                              </p:val>
                                            </p:tav>
                                          </p:tavLst>
                                        </p:anim>
                                        <p:anim calcmode="lin" valueType="num">
                                          <p:cBhvr>
                                            <p:cTn id="11" dur="250" fill="hold"/>
                                            <p:tgtEl>
                                              <p:spTgt spid="8"/>
                                            </p:tgtEl>
                                            <p:attrNameLst>
                                              <p:attrName>ppt_h</p:attrName>
                                            </p:attrNameLst>
                                          </p:cBhvr>
                                          <p:tavLst>
                                            <p:tav tm="0">
                                              <p:val>
                                                <p:fltVal val="0"/>
                                              </p:val>
                                            </p:tav>
                                            <p:tav tm="100000">
                                              <p:val>
                                                <p:strVal val="#ppt_h"/>
                                              </p:val>
                                            </p:tav>
                                          </p:tavLst>
                                        </p:anim>
                                        <p:animEffect transition="in" filter="fade">
                                          <p:cBhvr>
                                            <p:cTn id="12" dur="250"/>
                                            <p:tgtEl>
                                              <p:spTgt spid="8"/>
                                            </p:tgtEl>
                                          </p:cBhvr>
                                        </p:animEffect>
                                      </p:childTnLst>
                                    </p:cTn>
                                  </p:par>
                                  <p:par>
                                    <p:cTn id="13" presetID="42" presetClass="entr" presetSubtype="0" fill="hold" nodeType="withEffect">
                                      <p:stCondLst>
                                        <p:cond delay="30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500"/>
                                            <p:tgtEl>
                                              <p:spTgt spid="3"/>
                                            </p:tgtEl>
                                          </p:cBhvr>
                                        </p:animEffect>
                                        <p:anim calcmode="lin" valueType="num">
                                          <p:cBhvr>
                                            <p:cTn id="16" dur="1500" fill="hold"/>
                                            <p:tgtEl>
                                              <p:spTgt spid="3"/>
                                            </p:tgtEl>
                                            <p:attrNameLst>
                                              <p:attrName>ppt_x</p:attrName>
                                            </p:attrNameLst>
                                          </p:cBhvr>
                                          <p:tavLst>
                                            <p:tav tm="0">
                                              <p:val>
                                                <p:strVal val="#ppt_x"/>
                                              </p:val>
                                            </p:tav>
                                            <p:tav tm="100000">
                                              <p:val>
                                                <p:strVal val="#ppt_x"/>
                                              </p:val>
                                            </p:tav>
                                          </p:tavLst>
                                        </p:anim>
                                        <p:anim calcmode="lin" valueType="num">
                                          <p:cBhvr>
                                            <p:cTn id="17" dur="15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3300"/>
                                </p:stCondLst>
                                <p:childTnLst>
                                  <p:par>
                                    <p:cTn id="19" presetID="22" presetClass="entr" presetSubtype="8"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withEffect">
                                      <p:stCondLst>
                                        <p:cond delay="0"/>
                                      </p:stCondLst>
                                      <p:childTnLst>
                                        <p:animMotion origin="layout" path="M -0.25001 -2.22222E-6 L 5E-6 -2.22222E-6 " pathEditMode="relative" rAng="0" ptsTypes="AA">
                                          <p:cBhvr>
                                            <p:cTn id="6" dur="1500" fill="hold"/>
                                            <p:tgtEl>
                                              <p:spTgt spid="9"/>
                                            </p:tgtEl>
                                            <p:attrNameLst>
                                              <p:attrName>ppt_x</p:attrName>
                                              <p:attrName>ppt_y</p:attrName>
                                            </p:attrNameLst>
                                          </p:cBhvr>
                                          <p:rCtr x="12500" y="0"/>
                                        </p:animMotion>
                                      </p:childTnLst>
                                    </p:cTn>
                                  </p:par>
                                </p:childTnLst>
                              </p:cTn>
                            </p:par>
                            <p:par>
                              <p:cTn id="7" fill="hold">
                                <p:stCondLst>
                                  <p:cond delay="1500"/>
                                </p:stCondLst>
                                <p:childTnLst>
                                  <p:par>
                                    <p:cTn id="8" presetID="53" presetClass="entr" presetSubtype="16" fill="hold" nodeType="after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p:cTn id="10" dur="250" fill="hold"/>
                                            <p:tgtEl>
                                              <p:spTgt spid="8"/>
                                            </p:tgtEl>
                                            <p:attrNameLst>
                                              <p:attrName>ppt_w</p:attrName>
                                            </p:attrNameLst>
                                          </p:cBhvr>
                                          <p:tavLst>
                                            <p:tav tm="0">
                                              <p:val>
                                                <p:fltVal val="0"/>
                                              </p:val>
                                            </p:tav>
                                            <p:tav tm="100000">
                                              <p:val>
                                                <p:strVal val="#ppt_w"/>
                                              </p:val>
                                            </p:tav>
                                          </p:tavLst>
                                        </p:anim>
                                        <p:anim calcmode="lin" valueType="num">
                                          <p:cBhvr>
                                            <p:cTn id="11" dur="250" fill="hold"/>
                                            <p:tgtEl>
                                              <p:spTgt spid="8"/>
                                            </p:tgtEl>
                                            <p:attrNameLst>
                                              <p:attrName>ppt_h</p:attrName>
                                            </p:attrNameLst>
                                          </p:cBhvr>
                                          <p:tavLst>
                                            <p:tav tm="0">
                                              <p:val>
                                                <p:fltVal val="0"/>
                                              </p:val>
                                            </p:tav>
                                            <p:tav tm="100000">
                                              <p:val>
                                                <p:strVal val="#ppt_h"/>
                                              </p:val>
                                            </p:tav>
                                          </p:tavLst>
                                        </p:anim>
                                        <p:animEffect transition="in" filter="fade">
                                          <p:cBhvr>
                                            <p:cTn id="12" dur="250"/>
                                            <p:tgtEl>
                                              <p:spTgt spid="8"/>
                                            </p:tgtEl>
                                          </p:cBhvr>
                                        </p:animEffect>
                                      </p:childTnLst>
                                    </p:cTn>
                                  </p:par>
                                  <p:par>
                                    <p:cTn id="13" presetID="42" presetClass="entr" presetSubtype="0" fill="hold" nodeType="withEffect">
                                      <p:stCondLst>
                                        <p:cond delay="30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500"/>
                                            <p:tgtEl>
                                              <p:spTgt spid="3"/>
                                            </p:tgtEl>
                                          </p:cBhvr>
                                        </p:animEffect>
                                        <p:anim calcmode="lin" valueType="num">
                                          <p:cBhvr>
                                            <p:cTn id="16" dur="1500" fill="hold"/>
                                            <p:tgtEl>
                                              <p:spTgt spid="3"/>
                                            </p:tgtEl>
                                            <p:attrNameLst>
                                              <p:attrName>ppt_x</p:attrName>
                                            </p:attrNameLst>
                                          </p:cBhvr>
                                          <p:tavLst>
                                            <p:tav tm="0">
                                              <p:val>
                                                <p:strVal val="#ppt_x"/>
                                              </p:val>
                                            </p:tav>
                                            <p:tav tm="100000">
                                              <p:val>
                                                <p:strVal val="#ppt_x"/>
                                              </p:val>
                                            </p:tav>
                                          </p:tavLst>
                                        </p:anim>
                                        <p:anim calcmode="lin" valueType="num">
                                          <p:cBhvr>
                                            <p:cTn id="17" dur="15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3300"/>
                                </p:stCondLst>
                                <p:childTnLst>
                                  <p:par>
                                    <p:cTn id="19" presetID="22" presetClass="entr" presetSubtype="8"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2129425"/>
            <a:ext cx="7886700" cy="397238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4"/>
    </p:custDataLst>
    <p:extLst>
      <p:ext uri="{BB962C8B-B14F-4D97-AF65-F5344CB8AC3E}">
        <p14:creationId xmlns:p14="http://schemas.microsoft.com/office/powerpoint/2010/main" val="625352726"/>
      </p:ext>
    </p:extLst>
  </p:cSld>
  <p:clrMap bg1="lt1" tx1="dk1" bg2="lt2" tx2="dk2" accent1="accent1" accent2="accent2" accent3="accent3" accent4="accent4" accent5="accent5" accent6="accent6" hlink="hlink" folHlink="folHlink"/>
  <p:sldLayoutIdLst>
    <p:sldLayoutId id="2147483661" r:id="rId1"/>
    <p:sldLayoutId id="2147483662" r:id="rId2"/>
  </p:sldLayoutIdLst>
  <p:transition spd="slow">
    <p:push dir="r"/>
  </p:transition>
  <p:timing>
    <p:tnLst>
      <p:par>
        <p:cTn id="1" dur="indefinite" restart="never" nodeType="tmRoot"/>
      </p:par>
    </p:tnLst>
  </p:timing>
  <p:txStyles>
    <p:titleStyle>
      <a:lvl1pPr algn="ctr" defTabSz="914400" rtl="0" eaLnBrk="1" latinLnBrk="0" hangingPunct="1">
        <a:lnSpc>
          <a:spcPct val="90000"/>
        </a:lnSpc>
        <a:spcBef>
          <a:spcPct val="0"/>
        </a:spcBef>
        <a:buNone/>
        <a:defRPr sz="36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hyperlink" Target="http://www.osha.gov/dsg/topics/agriculturaloperations/hazards_controls.html" TargetMode="Externa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hyperlink" Target="http://go.ncsu.edu/TractorTalk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Sanitation and Hygiene</a:t>
            </a:r>
            <a:endParaRPr lang="en-US" dirty="0"/>
          </a:p>
        </p:txBody>
      </p:sp>
      <p:sp>
        <p:nvSpPr>
          <p:cNvPr id="4" name="Text Placeholder 3"/>
          <p:cNvSpPr>
            <a:spLocks noGrp="1"/>
          </p:cNvSpPr>
          <p:nvPr>
            <p:ph type="body" sz="quarter" idx="10"/>
          </p:nvPr>
        </p:nvSpPr>
        <p:spPr/>
        <p:txBody>
          <a:bodyPr/>
          <a:lstStyle/>
          <a:p>
            <a:endParaRPr lang="en-US"/>
          </a:p>
        </p:txBody>
      </p:sp>
    </p:spTree>
    <p:custDataLst>
      <p:tags r:id="rId1"/>
    </p:custDataLst>
    <p:extLst>
      <p:ext uri="{BB962C8B-B14F-4D97-AF65-F5344CB8AC3E}">
        <p14:creationId xmlns:p14="http://schemas.microsoft.com/office/powerpoint/2010/main" val="11668416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80570" y="977030"/>
            <a:ext cx="6450904" cy="763763"/>
          </a:xfrm>
          <a:prstGeom prst="rect">
            <a:avLst/>
          </a:prstGeom>
        </p:spPr>
        <p:txBody>
          <a:bodyPr/>
          <a:lstStyle/>
          <a:p>
            <a:r>
              <a:rPr lang="en-US" dirty="0" smtClean="0"/>
              <a:t>Sanitation and Hygiene</a:t>
            </a:r>
            <a:endParaRPr lang="en-US" dirty="0"/>
          </a:p>
        </p:txBody>
      </p:sp>
      <p:sp>
        <p:nvSpPr>
          <p:cNvPr id="8" name="AutoShape 4"/>
          <p:cNvSpPr>
            <a:spLocks noChangeArrowheads="1"/>
          </p:cNvSpPr>
          <p:nvPr/>
        </p:nvSpPr>
        <p:spPr bwMode="auto">
          <a:xfrm>
            <a:off x="324443" y="2494756"/>
            <a:ext cx="8495114" cy="3182144"/>
          </a:xfrm>
          <a:prstGeom prst="roundRect">
            <a:avLst>
              <a:gd name="adj" fmla="val 8588"/>
            </a:avLst>
          </a:prstGeom>
          <a:solidFill>
            <a:srgbClr val="FDEA00"/>
          </a:solidFill>
          <a:ln w="76200" algn="ctr">
            <a:solidFill>
              <a:srgbClr val="B5CC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9" name="Text Box 5"/>
          <p:cNvSpPr txBox="1">
            <a:spLocks noChangeArrowheads="1"/>
          </p:cNvSpPr>
          <p:nvPr/>
        </p:nvSpPr>
        <p:spPr bwMode="auto">
          <a:xfrm>
            <a:off x="569720" y="2958828"/>
            <a:ext cx="8004561" cy="2566857"/>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r>
              <a:rPr lang="en-US" b="1" i="1" dirty="0"/>
              <a:t>July 22, 9:30am</a:t>
            </a:r>
            <a:endParaRPr lang="en-US" dirty="0"/>
          </a:p>
          <a:p>
            <a:pPr algn="just"/>
            <a:r>
              <a:rPr lang="en-US" altLang="en-US" dirty="0" smtClean="0">
                <a:solidFill>
                  <a:srgbClr val="000000"/>
                </a:solidFill>
                <a:latin typeface="Calibri" panose="020F0502020204030204" pitchFamily="34" charset="0"/>
              </a:rPr>
              <a:t>Elisa </a:t>
            </a:r>
            <a:r>
              <a:rPr lang="en-US" altLang="en-US" dirty="0">
                <a:solidFill>
                  <a:srgbClr val="000000"/>
                </a:solidFill>
                <a:latin typeface="Calibri" panose="020F0502020204030204" pitchFamily="34" charset="0"/>
              </a:rPr>
              <a:t>started feeling bad a couple of days ago, but when the cramps and diarrhea continued to get worse, she gave in and came to the urgent care center.   As a young girl Elisa had dreamed of working with animals, and now the 27 year old was living that dream at Happy Tails Goat Farm.  Sometimes dirty, but always rewarding, her job included feeding, milking, caring </a:t>
            </a:r>
            <a:r>
              <a:rPr lang="en-US" altLang="en-US" dirty="0" smtClean="0">
                <a:solidFill>
                  <a:srgbClr val="000000"/>
                </a:solidFill>
                <a:latin typeface="Calibri" panose="020F0502020204030204" pitchFamily="34" charset="0"/>
              </a:rPr>
              <a:t>for, </a:t>
            </a:r>
            <a:r>
              <a:rPr lang="en-US" altLang="en-US" dirty="0">
                <a:solidFill>
                  <a:srgbClr val="000000"/>
                </a:solidFill>
                <a:latin typeface="Calibri" panose="020F0502020204030204" pitchFamily="34" charset="0"/>
              </a:rPr>
              <a:t>and cleaning up after more than 60 goats every day.  Unfortunately, today’s lab results showed that Elisa’s symptoms were being caused by E.coli, a bacteria transmitted through contaminated water or food, or through contact with animal or human waste. </a:t>
            </a:r>
            <a:r>
              <a:rPr kumimoji="0" lang="en-US" altLang="en-US" b="1" i="1" u="none" strike="noStrike" cap="none" normalizeH="0" baseline="0" dirty="0" smtClean="0">
                <a:ln>
                  <a:noFill/>
                </a:ln>
                <a:solidFill>
                  <a:srgbClr val="000000"/>
                </a:solidFill>
                <a:effectLst/>
                <a:latin typeface="Calibri" panose="020F0502020204030204" pitchFamily="34" charset="0"/>
              </a:rPr>
              <a:t>What went wrong?</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
        <p:nvSpPr>
          <p:cNvPr id="11" name="Text Box 5"/>
          <p:cNvSpPr txBox="1">
            <a:spLocks noChangeArrowheads="1"/>
          </p:cNvSpPr>
          <p:nvPr/>
        </p:nvSpPr>
        <p:spPr bwMode="auto">
          <a:xfrm>
            <a:off x="569719" y="2545555"/>
            <a:ext cx="8004561" cy="47397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r>
              <a:rPr lang="en-US" sz="2600" b="1" dirty="0" smtClean="0"/>
              <a:t>What went wrong?</a:t>
            </a:r>
            <a:endParaRPr lang="en-US" sz="2600" dirty="0"/>
          </a:p>
        </p:txBody>
      </p:sp>
    </p:spTree>
    <p:custDataLst>
      <p:tags r:id="rId1"/>
    </p:custDataLst>
    <p:extLst>
      <p:ext uri="{BB962C8B-B14F-4D97-AF65-F5344CB8AC3E}">
        <p14:creationId xmlns:p14="http://schemas.microsoft.com/office/powerpoint/2010/main" val="2002133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80570" y="977030"/>
            <a:ext cx="6450904" cy="763763"/>
          </a:xfrm>
          <a:prstGeom prst="rect">
            <a:avLst/>
          </a:prstGeom>
        </p:spPr>
        <p:txBody>
          <a:bodyPr/>
          <a:lstStyle/>
          <a:p>
            <a:r>
              <a:rPr lang="en-US" dirty="0"/>
              <a:t>Sanitation and Hygiene</a:t>
            </a:r>
          </a:p>
        </p:txBody>
      </p:sp>
      <p:sp>
        <p:nvSpPr>
          <p:cNvPr id="8" name="AutoShape 4"/>
          <p:cNvSpPr>
            <a:spLocks noChangeArrowheads="1"/>
          </p:cNvSpPr>
          <p:nvPr/>
        </p:nvSpPr>
        <p:spPr bwMode="auto">
          <a:xfrm>
            <a:off x="627211" y="2460657"/>
            <a:ext cx="7889578" cy="3238686"/>
          </a:xfrm>
          <a:prstGeom prst="roundRect">
            <a:avLst>
              <a:gd name="adj" fmla="val 8588"/>
            </a:avLst>
          </a:prstGeom>
          <a:solidFill>
            <a:srgbClr val="F3F3F3"/>
          </a:solidFill>
          <a:ln w="76200" algn="ctr">
            <a:solidFill>
              <a:schemeClr val="tx1"/>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9" name="Text Box 5"/>
          <p:cNvSpPr txBox="1">
            <a:spLocks noChangeArrowheads="1"/>
          </p:cNvSpPr>
          <p:nvPr/>
        </p:nvSpPr>
        <p:spPr bwMode="auto">
          <a:xfrm>
            <a:off x="1053210" y="3084600"/>
            <a:ext cx="7037580" cy="244374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marL="457200" indent="-457200" algn="just">
              <a:spcAft>
                <a:spcPts val="600"/>
              </a:spcAft>
              <a:buFont typeface="+mj-lt"/>
              <a:buAutoNum type="arabicPeriod"/>
            </a:pPr>
            <a:r>
              <a:rPr lang="en-US" sz="2400" dirty="0"/>
              <a:t>What behaviors might have prevented and /or contributed to Elisa’s illness?</a:t>
            </a:r>
          </a:p>
          <a:p>
            <a:pPr marL="457200" indent="-457200" algn="just">
              <a:spcAft>
                <a:spcPts val="600"/>
              </a:spcAft>
              <a:buFont typeface="+mj-lt"/>
              <a:buAutoNum type="arabicPeriod"/>
            </a:pPr>
            <a:r>
              <a:rPr lang="en-US" sz="2400" dirty="0"/>
              <a:t>What are some other health concerns related to unsanitary conditions and behaviors? </a:t>
            </a:r>
          </a:p>
          <a:p>
            <a:pPr marL="457200" indent="-457200" algn="just">
              <a:spcAft>
                <a:spcPts val="600"/>
              </a:spcAft>
              <a:buFont typeface="+mj-lt"/>
              <a:buAutoNum type="arabicPeriod"/>
            </a:pPr>
            <a:r>
              <a:rPr lang="en-US" sz="2400" dirty="0"/>
              <a:t>What is your greatest concern related to your job and environmental hazards?</a:t>
            </a:r>
          </a:p>
        </p:txBody>
      </p:sp>
      <p:sp>
        <p:nvSpPr>
          <p:cNvPr id="5" name="Text Box 5"/>
          <p:cNvSpPr txBox="1">
            <a:spLocks noChangeArrowheads="1"/>
          </p:cNvSpPr>
          <p:nvPr/>
        </p:nvSpPr>
        <p:spPr bwMode="auto">
          <a:xfrm>
            <a:off x="1053210" y="2500400"/>
            <a:ext cx="7037580" cy="47397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ctr"/>
            <a:r>
              <a:rPr lang="en-US" sz="2600" b="1" dirty="0" smtClean="0"/>
              <a:t>Discussion Drivers</a:t>
            </a:r>
            <a:endParaRPr lang="en-US" sz="2600" dirty="0"/>
          </a:p>
        </p:txBody>
      </p:sp>
    </p:spTree>
    <p:custDataLst>
      <p:tags r:id="rId1"/>
    </p:custDataLst>
    <p:extLst>
      <p:ext uri="{BB962C8B-B14F-4D97-AF65-F5344CB8AC3E}">
        <p14:creationId xmlns:p14="http://schemas.microsoft.com/office/powerpoint/2010/main" val="220709059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80570" y="977030"/>
            <a:ext cx="6450904" cy="763763"/>
          </a:xfrm>
          <a:prstGeom prst="rect">
            <a:avLst/>
          </a:prstGeom>
        </p:spPr>
        <p:txBody>
          <a:bodyPr/>
          <a:lstStyle/>
          <a:p>
            <a:r>
              <a:rPr lang="en-US" dirty="0"/>
              <a:t>Sanitation and Hygiene</a:t>
            </a:r>
          </a:p>
        </p:txBody>
      </p:sp>
      <p:sp>
        <p:nvSpPr>
          <p:cNvPr id="8" name="AutoShape 4"/>
          <p:cNvSpPr>
            <a:spLocks noChangeArrowheads="1"/>
          </p:cNvSpPr>
          <p:nvPr/>
        </p:nvSpPr>
        <p:spPr bwMode="auto">
          <a:xfrm>
            <a:off x="324443" y="2164556"/>
            <a:ext cx="8495114" cy="3622470"/>
          </a:xfrm>
          <a:prstGeom prst="roundRect">
            <a:avLst>
              <a:gd name="adj" fmla="val 8588"/>
            </a:avLst>
          </a:prstGeom>
          <a:solidFill>
            <a:srgbClr val="F3F3F3"/>
          </a:solidFill>
          <a:ln w="76200" algn="ctr">
            <a:solidFill>
              <a:schemeClr val="tx1"/>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9" name="Text Box 5"/>
          <p:cNvSpPr txBox="1">
            <a:spLocks noChangeArrowheads="1"/>
          </p:cNvSpPr>
          <p:nvPr/>
        </p:nvSpPr>
        <p:spPr bwMode="auto">
          <a:xfrm>
            <a:off x="569720" y="2644820"/>
            <a:ext cx="8004561" cy="1304973"/>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just"/>
            <a:r>
              <a:rPr lang="en-US" sz="1600" dirty="0"/>
              <a:t>The lack of sanitation facilities and/or handwashing facilities can lead to many health effects. Farmworkers may suffer urinary tract infections due to urine retention from inadequate availability of toilets, chemical poisoning resulting from lack of handwashing facilities, and infectious and other communicable diseases from microbial and parasitic exposures. To ensure a healthy workplace, farm workers should have access to:</a:t>
            </a:r>
            <a:endParaRPr lang="en-US" sz="1600" dirty="0" smtClean="0"/>
          </a:p>
        </p:txBody>
      </p:sp>
      <p:sp>
        <p:nvSpPr>
          <p:cNvPr id="5" name="Text Box 5"/>
          <p:cNvSpPr txBox="1">
            <a:spLocks noChangeArrowheads="1"/>
          </p:cNvSpPr>
          <p:nvPr/>
        </p:nvSpPr>
        <p:spPr bwMode="auto">
          <a:xfrm>
            <a:off x="1053210" y="2215355"/>
            <a:ext cx="7037580" cy="47397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ctr"/>
            <a:r>
              <a:rPr lang="en-US" sz="2600" b="1" dirty="0"/>
              <a:t>Sanitation and Hygiene on the Farm</a:t>
            </a:r>
            <a:endParaRPr lang="en-US" sz="2600" dirty="0"/>
          </a:p>
        </p:txBody>
      </p:sp>
      <p:sp>
        <p:nvSpPr>
          <p:cNvPr id="6" name="Text Box 5"/>
          <p:cNvSpPr txBox="1">
            <a:spLocks noChangeArrowheads="1"/>
          </p:cNvSpPr>
          <p:nvPr/>
        </p:nvSpPr>
        <p:spPr bwMode="auto">
          <a:xfrm>
            <a:off x="569720" y="3991544"/>
            <a:ext cx="8004561" cy="966418"/>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marL="285750" indent="-285750" algn="just">
              <a:spcAft>
                <a:spcPts val="600"/>
              </a:spcAft>
              <a:buFont typeface="Arial" panose="020B0604020202020204" pitchFamily="34" charset="0"/>
              <a:buChar char="•"/>
            </a:pPr>
            <a:r>
              <a:rPr lang="en-US" sz="1600" b="1" dirty="0"/>
              <a:t>Clean water for hand washing.</a:t>
            </a:r>
          </a:p>
          <a:p>
            <a:pPr marL="285750" indent="-285750" algn="just">
              <a:spcAft>
                <a:spcPts val="600"/>
              </a:spcAft>
              <a:buFont typeface="Arial" panose="020B0604020202020204" pitchFamily="34" charset="0"/>
              <a:buChar char="•"/>
            </a:pPr>
            <a:r>
              <a:rPr lang="en-US" sz="1600" b="1" dirty="0"/>
              <a:t>Readily </a:t>
            </a:r>
            <a:r>
              <a:rPr lang="en-US" sz="1600" b="1" dirty="0" smtClean="0"/>
              <a:t>accessible </a:t>
            </a:r>
            <a:r>
              <a:rPr lang="en-US" sz="1600" b="1" dirty="0"/>
              <a:t>drinking water.</a:t>
            </a:r>
          </a:p>
          <a:p>
            <a:pPr marL="285750" indent="-285750" algn="just">
              <a:spcAft>
                <a:spcPts val="600"/>
              </a:spcAft>
              <a:buFont typeface="Arial" panose="020B0604020202020204" pitchFamily="34" charset="0"/>
              <a:buChar char="•"/>
            </a:pPr>
            <a:r>
              <a:rPr lang="en-US" sz="1600" b="1" dirty="0"/>
              <a:t>Nearby toilets that are clean and stocked with handwashing supplies.</a:t>
            </a:r>
            <a:endParaRPr lang="en-US" sz="1600" dirty="0"/>
          </a:p>
        </p:txBody>
      </p:sp>
      <p:sp>
        <p:nvSpPr>
          <p:cNvPr id="7" name="Text Box 5"/>
          <p:cNvSpPr txBox="1">
            <a:spLocks noChangeArrowheads="1"/>
          </p:cNvSpPr>
          <p:nvPr/>
        </p:nvSpPr>
        <p:spPr bwMode="auto">
          <a:xfrm>
            <a:off x="933563" y="5099921"/>
            <a:ext cx="7276874" cy="566309"/>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ctr"/>
            <a:r>
              <a:rPr lang="en-US" sz="1600" b="1" dirty="0"/>
              <a:t>If housing is provided to workers, it should be safe, </a:t>
            </a:r>
            <a:r>
              <a:rPr lang="en-US" sz="1600" b="1" dirty="0" smtClean="0"/>
              <a:t>uncrowded, </a:t>
            </a:r>
            <a:r>
              <a:rPr lang="en-US" sz="1600" b="1" dirty="0"/>
              <a:t>and include shower and laundry facilities.</a:t>
            </a:r>
            <a:endParaRPr lang="en-US" sz="1600" b="1" dirty="0" smtClean="0"/>
          </a:p>
        </p:txBody>
      </p:sp>
    </p:spTree>
    <p:custDataLst>
      <p:tags r:id="rId1"/>
    </p:custDataLst>
    <p:extLst>
      <p:ext uri="{BB962C8B-B14F-4D97-AF65-F5344CB8AC3E}">
        <p14:creationId xmlns:p14="http://schemas.microsoft.com/office/powerpoint/2010/main" val="3272207045"/>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80570" y="977030"/>
            <a:ext cx="6450904" cy="763763"/>
          </a:xfrm>
          <a:prstGeom prst="rect">
            <a:avLst/>
          </a:prstGeom>
        </p:spPr>
        <p:txBody>
          <a:bodyPr/>
          <a:lstStyle/>
          <a:p>
            <a:r>
              <a:rPr lang="en-US" dirty="0"/>
              <a:t>Sanitation and Hygiene</a:t>
            </a:r>
          </a:p>
        </p:txBody>
      </p:sp>
      <p:sp>
        <p:nvSpPr>
          <p:cNvPr id="8" name="AutoShape 4"/>
          <p:cNvSpPr>
            <a:spLocks noChangeArrowheads="1"/>
          </p:cNvSpPr>
          <p:nvPr/>
        </p:nvSpPr>
        <p:spPr bwMode="auto">
          <a:xfrm>
            <a:off x="652611" y="2494756"/>
            <a:ext cx="7838778" cy="3194844"/>
          </a:xfrm>
          <a:prstGeom prst="roundRect">
            <a:avLst>
              <a:gd name="adj" fmla="val 8588"/>
            </a:avLst>
          </a:prstGeom>
          <a:solidFill>
            <a:srgbClr val="FDEA00"/>
          </a:solidFill>
          <a:ln w="76200" algn="ctr">
            <a:solidFill>
              <a:srgbClr val="B5CC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9" name="Text Box 5"/>
          <p:cNvSpPr txBox="1">
            <a:spLocks noChangeArrowheads="1"/>
          </p:cNvSpPr>
          <p:nvPr/>
        </p:nvSpPr>
        <p:spPr bwMode="auto">
          <a:xfrm>
            <a:off x="1307608" y="3760492"/>
            <a:ext cx="6528785" cy="1689693"/>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marL="285750" indent="-285750" algn="just">
              <a:spcAft>
                <a:spcPts val="600"/>
              </a:spcAft>
              <a:buFont typeface="Arial" panose="020B0604020202020204" pitchFamily="34" charset="0"/>
              <a:buChar char="•"/>
            </a:pPr>
            <a:r>
              <a:rPr lang="en-US" b="1" dirty="0"/>
              <a:t>Before eating or drinking</a:t>
            </a:r>
          </a:p>
          <a:p>
            <a:pPr marL="285750" indent="-285750" algn="just">
              <a:spcAft>
                <a:spcPts val="600"/>
              </a:spcAft>
              <a:buFont typeface="Arial" panose="020B0604020202020204" pitchFamily="34" charset="0"/>
              <a:buChar char="•"/>
            </a:pPr>
            <a:r>
              <a:rPr lang="en-US" b="1" dirty="0"/>
              <a:t>Before and after using the toilet</a:t>
            </a:r>
          </a:p>
          <a:p>
            <a:pPr marL="285750" indent="-285750" algn="just">
              <a:spcAft>
                <a:spcPts val="600"/>
              </a:spcAft>
              <a:buFont typeface="Arial" panose="020B0604020202020204" pitchFamily="34" charset="0"/>
              <a:buChar char="•"/>
            </a:pPr>
            <a:r>
              <a:rPr lang="en-US" b="1" dirty="0"/>
              <a:t>After touching dirty surfaces or handling trash, </a:t>
            </a:r>
            <a:r>
              <a:rPr lang="en-US" b="1" dirty="0" smtClean="0"/>
              <a:t>garbage, </a:t>
            </a:r>
            <a:r>
              <a:rPr lang="en-US" b="1" dirty="0"/>
              <a:t>or waste</a:t>
            </a:r>
          </a:p>
          <a:p>
            <a:pPr marL="285750" indent="-285750" algn="just">
              <a:spcAft>
                <a:spcPts val="600"/>
              </a:spcAft>
              <a:buFont typeface="Arial" panose="020B0604020202020204" pitchFamily="34" charset="0"/>
              <a:buChar char="•"/>
            </a:pPr>
            <a:r>
              <a:rPr lang="en-US" b="1" dirty="0"/>
              <a:t>After contact with fertilizers, pesticides, cleaning </a:t>
            </a:r>
            <a:r>
              <a:rPr lang="en-US" b="1" dirty="0" smtClean="0"/>
              <a:t>products, </a:t>
            </a:r>
            <a:r>
              <a:rPr lang="en-US" b="1" dirty="0"/>
              <a:t>or other chemicals</a:t>
            </a:r>
          </a:p>
        </p:txBody>
      </p:sp>
      <p:sp>
        <p:nvSpPr>
          <p:cNvPr id="5" name="Text Box 5"/>
          <p:cNvSpPr txBox="1">
            <a:spLocks noChangeArrowheads="1"/>
          </p:cNvSpPr>
          <p:nvPr/>
        </p:nvSpPr>
        <p:spPr bwMode="auto">
          <a:xfrm>
            <a:off x="1053210" y="2539728"/>
            <a:ext cx="7037580" cy="47397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ctr"/>
            <a:r>
              <a:rPr lang="en-US" sz="2600" b="1" dirty="0"/>
              <a:t>Handwashing Prevents Disease!</a:t>
            </a:r>
            <a:endParaRPr lang="en-US" sz="2600" dirty="0"/>
          </a:p>
        </p:txBody>
      </p:sp>
      <p:sp>
        <p:nvSpPr>
          <p:cNvPr id="6" name="Text Box 5"/>
          <p:cNvSpPr txBox="1">
            <a:spLocks noChangeArrowheads="1"/>
          </p:cNvSpPr>
          <p:nvPr/>
        </p:nvSpPr>
        <p:spPr bwMode="auto">
          <a:xfrm>
            <a:off x="945260" y="3013704"/>
            <a:ext cx="7253480" cy="627864"/>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just"/>
            <a:r>
              <a:rPr lang="en-US" dirty="0"/>
              <a:t>The most effective way to prevent </a:t>
            </a:r>
            <a:r>
              <a:rPr lang="en-US" dirty="0" smtClean="0"/>
              <a:t>illness is to </a:t>
            </a:r>
            <a:r>
              <a:rPr lang="en-US" dirty="0"/>
              <a:t>wash your hands thoroughly and frequently, especially</a:t>
            </a:r>
            <a:r>
              <a:rPr lang="en-US" dirty="0" smtClean="0"/>
              <a:t>:</a:t>
            </a:r>
            <a:endParaRPr lang="en-US" dirty="0"/>
          </a:p>
        </p:txBody>
      </p:sp>
    </p:spTree>
    <p:custDataLst>
      <p:tags r:id="rId1"/>
    </p:custDataLst>
    <p:extLst>
      <p:ext uri="{BB962C8B-B14F-4D97-AF65-F5344CB8AC3E}">
        <p14:creationId xmlns:p14="http://schemas.microsoft.com/office/powerpoint/2010/main" val="216931456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Sanitation and Hygiene</a:t>
            </a:r>
          </a:p>
        </p:txBody>
      </p:sp>
      <p:sp>
        <p:nvSpPr>
          <p:cNvPr id="5" name="Subtitle 4"/>
          <p:cNvSpPr>
            <a:spLocks noGrp="1"/>
          </p:cNvSpPr>
          <p:nvPr>
            <p:ph type="subTitle" idx="1"/>
          </p:nvPr>
        </p:nvSpPr>
        <p:spPr>
          <a:xfrm>
            <a:off x="267822" y="2807957"/>
            <a:ext cx="8608356" cy="1882567"/>
          </a:xfrm>
        </p:spPr>
        <p:txBody>
          <a:bodyPr wrap="square">
            <a:spAutoFit/>
          </a:bodyPr>
          <a:lstStyle/>
          <a:p>
            <a:r>
              <a:rPr lang="en-US" i="1" dirty="0"/>
              <a:t>For more information on Agricultural Operations </a:t>
            </a:r>
            <a:r>
              <a:rPr lang="en-US" i="1"/>
              <a:t>and </a:t>
            </a:r>
            <a:r>
              <a:rPr lang="en-US" i="1" smtClean="0"/>
              <a:t/>
            </a:r>
            <a:br>
              <a:rPr lang="en-US" i="1" smtClean="0"/>
            </a:br>
            <a:r>
              <a:rPr lang="en-US" i="1" smtClean="0"/>
              <a:t>Sanitation </a:t>
            </a:r>
            <a:r>
              <a:rPr lang="en-US" i="1" dirty="0"/>
              <a:t>visit: </a:t>
            </a:r>
            <a:r>
              <a:rPr lang="en-US" i="1" dirty="0" smtClean="0">
                <a:hlinkClick r:id="rId3"/>
              </a:rPr>
              <a:t>osha.gov/</a:t>
            </a:r>
            <a:r>
              <a:rPr lang="en-US" i="1" dirty="0" err="1" smtClean="0">
                <a:hlinkClick r:id="rId3"/>
              </a:rPr>
              <a:t>dsg</a:t>
            </a:r>
            <a:r>
              <a:rPr lang="en-US" i="1" dirty="0" smtClean="0">
                <a:hlinkClick r:id="rId3"/>
              </a:rPr>
              <a:t>/topics/</a:t>
            </a:r>
            <a:r>
              <a:rPr lang="en-US" i="1" dirty="0" err="1" smtClean="0">
                <a:hlinkClick r:id="rId3"/>
              </a:rPr>
              <a:t>agriculturaloperations</a:t>
            </a:r>
            <a:r>
              <a:rPr lang="en-US" i="1" dirty="0" smtClean="0">
                <a:hlinkClick r:id="rId3"/>
              </a:rPr>
              <a:t>/hazards_controls.html</a:t>
            </a:r>
            <a:endParaRPr lang="en-US" i="1" dirty="0" smtClean="0"/>
          </a:p>
          <a:p>
            <a:r>
              <a:rPr lang="en-US" i="1" dirty="0" smtClean="0"/>
              <a:t>For </a:t>
            </a:r>
            <a:r>
              <a:rPr lang="en-US" i="1" dirty="0"/>
              <a:t>more Tractor Talks, </a:t>
            </a:r>
            <a:r>
              <a:rPr lang="en-US" i="1" dirty="0" smtClean="0"/>
              <a:t>visit:</a:t>
            </a:r>
            <a:br>
              <a:rPr lang="en-US" i="1" dirty="0" smtClean="0"/>
            </a:br>
            <a:r>
              <a:rPr lang="en-US" i="1" dirty="0" smtClean="0">
                <a:hlinkClick r:id="rId4"/>
              </a:rPr>
              <a:t>go.ncsu.edu/</a:t>
            </a:r>
            <a:r>
              <a:rPr lang="en-US" i="1" dirty="0" err="1" smtClean="0">
                <a:hlinkClick r:id="rId4"/>
              </a:rPr>
              <a:t>TractorTalks</a:t>
            </a:r>
            <a:endParaRPr lang="en-US" i="1" dirty="0"/>
          </a:p>
        </p:txBody>
      </p:sp>
    </p:spTree>
    <p:custDataLst>
      <p:tags r:id="rId1"/>
    </p:custDataLst>
    <p:extLst>
      <p:ext uri="{BB962C8B-B14F-4D97-AF65-F5344CB8AC3E}">
        <p14:creationId xmlns:p14="http://schemas.microsoft.com/office/powerpoint/2010/main" val="221847898"/>
      </p:ext>
    </p:extLst>
  </p:cSld>
  <p:clrMapOvr>
    <a:masterClrMapping/>
  </p:clrMapOvr>
  <p:transition spd="slow">
    <p:push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90B700"/>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TotalTime>
  <Words>375</Words>
  <Application>Microsoft Office PowerPoint</Application>
  <PresentationFormat>On-screen Show (4:3)</PresentationFormat>
  <Paragraphs>34</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Sanitation and Hygiene</vt:lpstr>
      <vt:lpstr>Sanitation and Hygiene</vt:lpstr>
      <vt:lpstr>Sanitation and Hygiene</vt:lpstr>
      <vt:lpstr>Sanitation and Hygiene</vt:lpstr>
      <vt:lpstr>Sanitation and Hygiene</vt:lpstr>
      <vt:lpstr>Sanitation and Hygiene</vt:lpstr>
    </vt:vector>
  </TitlesOfParts>
  <Company>North Carolina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Sigfrit</dc:creator>
  <cp:lastModifiedBy>Richard Sigfrit</cp:lastModifiedBy>
  <cp:revision>27</cp:revision>
  <dcterms:created xsi:type="dcterms:W3CDTF">2016-03-31T20:13:14Z</dcterms:created>
  <dcterms:modified xsi:type="dcterms:W3CDTF">2016-05-06T16:09:50Z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A2ABDAA3-7BBA-4800-97D9-0520A64C1F58</vt:lpwstr>
  </property>
  <property fmtid="{D5CDD505-2E9C-101B-9397-08002B2CF9AE}" pid="3" name="ArticulatePath">
    <vt:lpwstr>Presentation1</vt:lpwstr>
  </property>
</Properties>
</file>