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56" r:id="rId3"/>
    <p:sldId id="260" r:id="rId4"/>
    <p:sldId id="257" r:id="rId5"/>
    <p:sldId id="258" r:id="rId6"/>
    <p:sldId id="262" r:id="rId7"/>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A00"/>
    <a:srgbClr val="F3F3F3"/>
    <a:srgbClr val="B5CC00"/>
    <a:srgbClr val="90B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011" autoAdjust="0"/>
  </p:normalViewPr>
  <p:slideViewPr>
    <p:cSldViewPr snapToGrid="0">
      <p:cViewPr varScale="1">
        <p:scale>
          <a:sx n="77" d="100"/>
          <a:sy n="77" d="100"/>
        </p:scale>
        <p:origin x="1416" y="4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239467-4F8B-4BE3-96A4-1D6EA80FDBF7}" type="datetimeFigureOut">
              <a:rPr lang="en-US" smtClean="0"/>
              <a:t>8/1/2016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78549-D882-40A5-BA43-DC04BEF8BE04}" type="slidenum">
              <a:rPr lang="en-US" smtClean="0"/>
              <a:t>‹#›</a:t>
            </a:fld>
            <a:endParaRPr lang="en-US"/>
          </a:p>
        </p:txBody>
      </p:sp>
    </p:spTree>
    <p:extLst>
      <p:ext uri="{BB962C8B-B14F-4D97-AF65-F5344CB8AC3E}">
        <p14:creationId xmlns:p14="http://schemas.microsoft.com/office/powerpoint/2010/main" val="2462390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Tips for Talking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Plan ahead.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Be familiar and comfortable with the topic.</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Make it relevant.  </a:t>
            </a:r>
            <a:r>
              <a:rPr lang="en-US" sz="1200" i="1" kern="1200" dirty="0" smtClean="0">
                <a:solidFill>
                  <a:schemeClr val="tx1"/>
                </a:solidFill>
                <a:effectLst/>
                <a:latin typeface="+mn-lt"/>
                <a:ea typeface="+mn-ea"/>
                <a:cs typeface="+mn-cs"/>
              </a:rPr>
              <a:t>Include related tasks and work areas or events.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 Involve your workers.  </a:t>
            </a:r>
            <a:r>
              <a:rPr lang="en-US" sz="1200" i="1" kern="1200" dirty="0" smtClean="0">
                <a:solidFill>
                  <a:schemeClr val="tx1"/>
                </a:solidFill>
                <a:effectLst/>
                <a:latin typeface="+mn-lt"/>
                <a:ea typeface="+mn-ea"/>
                <a:cs typeface="+mn-cs"/>
              </a:rPr>
              <a:t>Ask questions that lead to participation.  </a:t>
            </a:r>
            <a:r>
              <a:rPr lang="en-US" sz="1200" i="1" kern="1200" smtClean="0">
                <a:solidFill>
                  <a:schemeClr val="tx1"/>
                </a:solidFill>
                <a:effectLst/>
                <a:latin typeface="+mn-lt"/>
                <a:ea typeface="+mn-ea"/>
                <a:cs typeface="+mn-cs"/>
              </a:rPr>
              <a:t>See suggestions under ‘Discussion Drivers’.</a:t>
            </a:r>
            <a:endParaRPr lang="en-US" sz="1200" i="0" kern="120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There’s more information on Heat Exposure and related illnesses at OSHA.gov.</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OSHA has a free Heat Safety App for iPhone and Android.</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0378549-D882-40A5-BA43-DC04BEF8BE04}" type="slidenum">
              <a:rPr lang="en-US" smtClean="0"/>
              <a:t>1</a:t>
            </a:fld>
            <a:endParaRPr lang="en-US"/>
          </a:p>
        </p:txBody>
      </p:sp>
    </p:spTree>
    <p:extLst>
      <p:ext uri="{BB962C8B-B14F-4D97-AF65-F5344CB8AC3E}">
        <p14:creationId xmlns:p14="http://schemas.microsoft.com/office/powerpoint/2010/main" val="178487024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Background">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0800"/>
            <a:ext cx="9144000" cy="2317708"/>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21911" y="148"/>
            <a:ext cx="5943600" cy="1198447"/>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921244"/>
            <a:ext cx="9144000" cy="1447264"/>
          </a:xfrm>
          <a:prstGeom prst="rect">
            <a:avLst/>
          </a:prstGeom>
        </p:spPr>
      </p:pic>
      <p:sp>
        <p:nvSpPr>
          <p:cNvPr id="11" name="Rectangle 10"/>
          <p:cNvSpPr/>
          <p:nvPr userDrawn="1"/>
        </p:nvSpPr>
        <p:spPr>
          <a:xfrm>
            <a:off x="0" y="977030"/>
            <a:ext cx="9144000" cy="5987441"/>
          </a:xfrm>
          <a:prstGeom prst="rect">
            <a:avLst/>
          </a:prstGeom>
          <a:gradFill flip="none" rotWithShape="1">
            <a:gsLst>
              <a:gs pos="100000">
                <a:schemeClr val="bg1">
                  <a:alpha val="0"/>
                </a:schemeClr>
              </a:gs>
              <a:gs pos="87000">
                <a:schemeClr val="bg1"/>
              </a:gs>
              <a:gs pos="68991">
                <a:schemeClr val="bg1"/>
              </a:gs>
              <a:gs pos="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Placeholder 1"/>
          <p:cNvSpPr>
            <a:spLocks noGrp="1"/>
          </p:cNvSpPr>
          <p:nvPr>
            <p:ph type="title"/>
          </p:nvPr>
        </p:nvSpPr>
        <p:spPr>
          <a:xfrm>
            <a:off x="2680570" y="977030"/>
            <a:ext cx="6450904" cy="7637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6167263"/>
            <a:ext cx="9144000" cy="603055"/>
          </a:xfrm>
          <a:prstGeom prst="rect">
            <a:avLst/>
          </a:prstGeom>
        </p:spPr>
      </p:pic>
      <p:sp>
        <p:nvSpPr>
          <p:cNvPr id="15" name="Rectangle 14"/>
          <p:cNvSpPr/>
          <p:nvPr userDrawn="1"/>
        </p:nvSpPr>
        <p:spPr>
          <a:xfrm>
            <a:off x="0" y="6782844"/>
            <a:ext cx="9144000" cy="75156"/>
          </a:xfrm>
          <a:prstGeom prst="rect">
            <a:avLst/>
          </a:prstGeom>
          <a:solidFill>
            <a:srgbClr val="B5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57768" y="38893"/>
            <a:ext cx="2029968" cy="2029968"/>
          </a:xfrm>
          <a:prstGeom prst="rect">
            <a:avLst/>
          </a:prstGeom>
        </p:spPr>
      </p:pic>
      <p:pic>
        <p:nvPicPr>
          <p:cNvPr id="16" name="Picture 1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29599" y="342271"/>
            <a:ext cx="1737360" cy="1334504"/>
          </a:xfrm>
          <a:prstGeom prst="rect">
            <a:avLst/>
          </a:prstGeom>
        </p:spPr>
      </p:pic>
    </p:spTree>
    <p:custDataLst>
      <p:tags r:id="rId1"/>
    </p:custDataLst>
    <p:extLst>
      <p:ext uri="{BB962C8B-B14F-4D97-AF65-F5344CB8AC3E}">
        <p14:creationId xmlns:p14="http://schemas.microsoft.com/office/powerpoint/2010/main" val="3544342791"/>
      </p:ext>
    </p:extLst>
  </p:cSld>
  <p:clrMapOvr>
    <a:masterClrMapping/>
  </p:clrMapOvr>
  <p:transition spd="slow">
    <p:push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imated Background for 1st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0800"/>
            <a:ext cx="9144000" cy="2317708"/>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21911" y="148"/>
            <a:ext cx="5943600" cy="1198447"/>
          </a:xfrm>
          <a:prstGeom prst="rect">
            <a:avLst/>
          </a:prstGeom>
        </p:spPr>
      </p:pic>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921244"/>
            <a:ext cx="9144000" cy="1447264"/>
          </a:xfrm>
          <a:prstGeom prst="rect">
            <a:avLst/>
          </a:prstGeom>
        </p:spPr>
      </p:pic>
      <p:sp>
        <p:nvSpPr>
          <p:cNvPr id="5" name="Rectangle 4"/>
          <p:cNvSpPr/>
          <p:nvPr userDrawn="1"/>
        </p:nvSpPr>
        <p:spPr>
          <a:xfrm>
            <a:off x="0" y="977030"/>
            <a:ext cx="9144000" cy="5987441"/>
          </a:xfrm>
          <a:prstGeom prst="rect">
            <a:avLst/>
          </a:prstGeom>
          <a:gradFill flip="none" rotWithShape="1">
            <a:gsLst>
              <a:gs pos="100000">
                <a:schemeClr val="bg1">
                  <a:alpha val="0"/>
                </a:schemeClr>
              </a:gs>
              <a:gs pos="87000">
                <a:schemeClr val="bg1"/>
              </a:gs>
              <a:gs pos="68991">
                <a:schemeClr val="bg1"/>
              </a:gs>
              <a:gs pos="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6167263"/>
            <a:ext cx="9144000" cy="603055"/>
          </a:xfrm>
          <a:prstGeom prst="rect">
            <a:avLst/>
          </a:prstGeom>
        </p:spPr>
      </p:pic>
      <p:sp>
        <p:nvSpPr>
          <p:cNvPr id="7" name="Rectangle 6"/>
          <p:cNvSpPr/>
          <p:nvPr userDrawn="1"/>
        </p:nvSpPr>
        <p:spPr>
          <a:xfrm>
            <a:off x="0" y="6782844"/>
            <a:ext cx="9144000" cy="75156"/>
          </a:xfrm>
          <a:prstGeom prst="rect">
            <a:avLst/>
          </a:prstGeom>
          <a:solidFill>
            <a:srgbClr val="B5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57768" y="38893"/>
            <a:ext cx="2029968" cy="2029968"/>
          </a:xfrm>
          <a:prstGeom prst="rect">
            <a:avLst/>
          </a:prstGeom>
        </p:spPr>
      </p:pic>
      <p:pic>
        <p:nvPicPr>
          <p:cNvPr id="9" name="Picture 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29599" y="342271"/>
            <a:ext cx="1737360" cy="1334504"/>
          </a:xfrm>
          <a:prstGeom prst="rect">
            <a:avLst/>
          </a:prstGeom>
        </p:spPr>
      </p:pic>
      <p:sp>
        <p:nvSpPr>
          <p:cNvPr id="10" name="Title Placeholder 1"/>
          <p:cNvSpPr>
            <a:spLocks noGrp="1"/>
          </p:cNvSpPr>
          <p:nvPr>
            <p:ph type="title"/>
          </p:nvPr>
        </p:nvSpPr>
        <p:spPr>
          <a:xfrm>
            <a:off x="278924" y="2823213"/>
            <a:ext cx="8586152" cy="763763"/>
          </a:xfrm>
          <a:prstGeom prst="rect">
            <a:avLst/>
          </a:prstGeom>
        </p:spPr>
        <p:txBody>
          <a:bodyPr vert="horz" lIns="91440" tIns="45720" rIns="91440" bIns="45720" rtlCol="0" anchor="ctr">
            <a:normAutofit/>
          </a:bodyPr>
          <a:lstStyle>
            <a:lvl1pPr>
              <a:defRPr sz="4000"/>
            </a:lvl1pPr>
          </a:lstStyle>
          <a:p>
            <a:r>
              <a:rPr lang="en-US" dirty="0" smtClean="0"/>
              <a:t>Click to edit Master title style</a:t>
            </a:r>
            <a:endParaRPr lang="en-US" dirty="0"/>
          </a:p>
        </p:txBody>
      </p:sp>
      <p:sp>
        <p:nvSpPr>
          <p:cNvPr id="14" name="Text Placeholder 13"/>
          <p:cNvSpPr>
            <a:spLocks noGrp="1"/>
          </p:cNvSpPr>
          <p:nvPr>
            <p:ph type="body" sz="quarter" idx="10" hasCustomPrompt="1"/>
          </p:nvPr>
        </p:nvSpPr>
        <p:spPr>
          <a:xfrm>
            <a:off x="433253" y="3754438"/>
            <a:ext cx="8277495" cy="507831"/>
          </a:xfrm>
          <a:noFill/>
        </p:spPr>
        <p:txBody>
          <a:bodyPr wrap="square" rtlCol="0">
            <a:spAutoFit/>
          </a:bodyPr>
          <a:lstStyle>
            <a:lvl1pPr marL="0" indent="0">
              <a:buNone/>
              <a:defRPr lang="en-US" sz="3000" dirty="0" smtClean="0"/>
            </a:lvl1pPr>
            <a:lvl2pPr>
              <a:defRPr lang="en-US" sz="1800" dirty="0" smtClean="0"/>
            </a:lvl2pPr>
            <a:lvl3pPr>
              <a:defRPr lang="en-US" sz="1800" dirty="0" smtClean="0"/>
            </a:lvl3pPr>
            <a:lvl4pPr>
              <a:defRPr lang="en-US" dirty="0" smtClean="0"/>
            </a:lvl4pPr>
            <a:lvl5pPr>
              <a:defRPr lang="en-US" dirty="0"/>
            </a:lvl5pPr>
          </a:lstStyle>
          <a:p>
            <a:pPr marL="0" lvl="0" algn="ctr"/>
            <a:r>
              <a:rPr lang="en-US" dirty="0" smtClean="0"/>
              <a:t>Click to edit Speaker’s Name</a:t>
            </a:r>
          </a:p>
        </p:txBody>
      </p:sp>
      <p:sp>
        <p:nvSpPr>
          <p:cNvPr id="11" name="TextBox 10"/>
          <p:cNvSpPr txBox="1"/>
          <p:nvPr userDrawn="1"/>
        </p:nvSpPr>
        <p:spPr>
          <a:xfrm>
            <a:off x="187966" y="5375233"/>
            <a:ext cx="8768068" cy="692497"/>
          </a:xfrm>
          <a:prstGeom prst="rect">
            <a:avLst/>
          </a:prstGeom>
          <a:noFill/>
        </p:spPr>
        <p:txBody>
          <a:bodyPr wrap="square" rtlCol="0">
            <a:spAutoFit/>
          </a:bodyPr>
          <a:lstStyle/>
          <a:p>
            <a:pPr algn="ctr"/>
            <a:r>
              <a:rPr lang="en-US" sz="1300" dirty="0" smtClean="0"/>
              <a:t>This material was produced under grant number SH-27619-15-60-F-37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sz="1300" dirty="0"/>
          </a:p>
        </p:txBody>
      </p:sp>
    </p:spTree>
    <p:custDataLst>
      <p:tags r:id="rId1"/>
    </p:custDataLst>
    <p:extLst>
      <p:ext uri="{BB962C8B-B14F-4D97-AF65-F5344CB8AC3E}">
        <p14:creationId xmlns:p14="http://schemas.microsoft.com/office/powerpoint/2010/main" val="1474440034"/>
      </p:ext>
    </p:extLst>
  </p:cSld>
  <p:clrMapOvr>
    <a:masterClrMapping/>
  </p:clrMapOvr>
  <p:transition spd="slow">
    <p:push dir="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withEffect" p14:presetBounceEnd="16667">
                                      <p:stCondLst>
                                        <p:cond delay="0"/>
                                      </p:stCondLst>
                                      <p:childTnLst>
                                        <p:animMotion origin="layout" path="M -0.25001 -2.22222E-6 L 5E-6 -2.22222E-6 " pathEditMode="relative" rAng="0" ptsTypes="AA" p14:bounceEnd="16667">
                                          <p:cBhvr>
                                            <p:cTn id="6" dur="1500" fill="hold"/>
                                            <p:tgtEl>
                                              <p:spTgt spid="9"/>
                                            </p:tgtEl>
                                            <p:attrNameLst>
                                              <p:attrName>ppt_x</p:attrName>
                                              <p:attrName>ppt_y</p:attrName>
                                            </p:attrNameLst>
                                          </p:cBhvr>
                                          <p:rCtr x="12500" y="0"/>
                                        </p:animMotion>
                                      </p:childTnLst>
                                    </p:cTn>
                                  </p:par>
                                </p:childTnLst>
                              </p:cTn>
                            </p:par>
                            <p:par>
                              <p:cTn id="7" fill="hold">
                                <p:stCondLst>
                                  <p:cond delay="1500"/>
                                </p:stCondLst>
                                <p:childTnLst>
                                  <p:par>
                                    <p:cTn id="8" presetID="53" presetClass="entr" presetSubtype="16"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250" fill="hold"/>
                                            <p:tgtEl>
                                              <p:spTgt spid="8"/>
                                            </p:tgtEl>
                                            <p:attrNameLst>
                                              <p:attrName>ppt_w</p:attrName>
                                            </p:attrNameLst>
                                          </p:cBhvr>
                                          <p:tavLst>
                                            <p:tav tm="0">
                                              <p:val>
                                                <p:fltVal val="0"/>
                                              </p:val>
                                            </p:tav>
                                            <p:tav tm="100000">
                                              <p:val>
                                                <p:strVal val="#ppt_w"/>
                                              </p:val>
                                            </p:tav>
                                          </p:tavLst>
                                        </p:anim>
                                        <p:anim calcmode="lin" valueType="num">
                                          <p:cBhvr>
                                            <p:cTn id="11" dur="250" fill="hold"/>
                                            <p:tgtEl>
                                              <p:spTgt spid="8"/>
                                            </p:tgtEl>
                                            <p:attrNameLst>
                                              <p:attrName>ppt_h</p:attrName>
                                            </p:attrNameLst>
                                          </p:cBhvr>
                                          <p:tavLst>
                                            <p:tav tm="0">
                                              <p:val>
                                                <p:fltVal val="0"/>
                                              </p:val>
                                            </p:tav>
                                            <p:tav tm="100000">
                                              <p:val>
                                                <p:strVal val="#ppt_h"/>
                                              </p:val>
                                            </p:tav>
                                          </p:tavLst>
                                        </p:anim>
                                        <p:animEffect transition="in" filter="fade">
                                          <p:cBhvr>
                                            <p:cTn id="12" dur="250"/>
                                            <p:tgtEl>
                                              <p:spTgt spid="8"/>
                                            </p:tgtEl>
                                          </p:cBhvr>
                                        </p:animEffect>
                                      </p:childTnLst>
                                    </p:cTn>
                                  </p:par>
                                  <p:par>
                                    <p:cTn id="13" presetID="42" presetClass="entr" presetSubtype="0" fill="hold" nodeType="withEffect">
                                      <p:stCondLst>
                                        <p:cond delay="3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500"/>
                                            <p:tgtEl>
                                              <p:spTgt spid="3"/>
                                            </p:tgtEl>
                                          </p:cBhvr>
                                        </p:animEffect>
                                        <p:anim calcmode="lin" valueType="num">
                                          <p:cBhvr>
                                            <p:cTn id="16" dur="1500" fill="hold"/>
                                            <p:tgtEl>
                                              <p:spTgt spid="3"/>
                                            </p:tgtEl>
                                            <p:attrNameLst>
                                              <p:attrName>ppt_x</p:attrName>
                                            </p:attrNameLst>
                                          </p:cBhvr>
                                          <p:tavLst>
                                            <p:tav tm="0">
                                              <p:val>
                                                <p:strVal val="#ppt_x"/>
                                              </p:val>
                                            </p:tav>
                                            <p:tav tm="100000">
                                              <p:val>
                                                <p:strVal val="#ppt_x"/>
                                              </p:val>
                                            </p:tav>
                                          </p:tavLst>
                                        </p:anim>
                                        <p:anim calcmode="lin" valueType="num">
                                          <p:cBhvr>
                                            <p:cTn id="17" dur="15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33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fill="hold" nodeType="withEffect">
                                      <p:stCondLst>
                                        <p:cond delay="0"/>
                                      </p:stCondLst>
                                      <p:childTnLst>
                                        <p:animMotion origin="layout" path="M -0.25001 -2.22222E-6 L 5E-6 -2.22222E-6 " pathEditMode="relative" rAng="0" ptsTypes="AA">
                                          <p:cBhvr>
                                            <p:cTn id="6" dur="1500" fill="hold"/>
                                            <p:tgtEl>
                                              <p:spTgt spid="9"/>
                                            </p:tgtEl>
                                            <p:attrNameLst>
                                              <p:attrName>ppt_x</p:attrName>
                                              <p:attrName>ppt_y</p:attrName>
                                            </p:attrNameLst>
                                          </p:cBhvr>
                                          <p:rCtr x="12500" y="0"/>
                                        </p:animMotion>
                                      </p:childTnLst>
                                    </p:cTn>
                                  </p:par>
                                </p:childTnLst>
                              </p:cTn>
                            </p:par>
                            <p:par>
                              <p:cTn id="7" fill="hold">
                                <p:stCondLst>
                                  <p:cond delay="1500"/>
                                </p:stCondLst>
                                <p:childTnLst>
                                  <p:par>
                                    <p:cTn id="8" presetID="53" presetClass="entr" presetSubtype="16" fill="hold" nodeType="after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p:cTn id="10" dur="250" fill="hold"/>
                                            <p:tgtEl>
                                              <p:spTgt spid="8"/>
                                            </p:tgtEl>
                                            <p:attrNameLst>
                                              <p:attrName>ppt_w</p:attrName>
                                            </p:attrNameLst>
                                          </p:cBhvr>
                                          <p:tavLst>
                                            <p:tav tm="0">
                                              <p:val>
                                                <p:fltVal val="0"/>
                                              </p:val>
                                            </p:tav>
                                            <p:tav tm="100000">
                                              <p:val>
                                                <p:strVal val="#ppt_w"/>
                                              </p:val>
                                            </p:tav>
                                          </p:tavLst>
                                        </p:anim>
                                        <p:anim calcmode="lin" valueType="num">
                                          <p:cBhvr>
                                            <p:cTn id="11" dur="250" fill="hold"/>
                                            <p:tgtEl>
                                              <p:spTgt spid="8"/>
                                            </p:tgtEl>
                                            <p:attrNameLst>
                                              <p:attrName>ppt_h</p:attrName>
                                            </p:attrNameLst>
                                          </p:cBhvr>
                                          <p:tavLst>
                                            <p:tav tm="0">
                                              <p:val>
                                                <p:fltVal val="0"/>
                                              </p:val>
                                            </p:tav>
                                            <p:tav tm="100000">
                                              <p:val>
                                                <p:strVal val="#ppt_h"/>
                                              </p:val>
                                            </p:tav>
                                          </p:tavLst>
                                        </p:anim>
                                        <p:animEffect transition="in" filter="fade">
                                          <p:cBhvr>
                                            <p:cTn id="12" dur="250"/>
                                            <p:tgtEl>
                                              <p:spTgt spid="8"/>
                                            </p:tgtEl>
                                          </p:cBhvr>
                                        </p:animEffect>
                                      </p:childTnLst>
                                    </p:cTn>
                                  </p:par>
                                  <p:par>
                                    <p:cTn id="13" presetID="42" presetClass="entr" presetSubtype="0" fill="hold" nodeType="withEffect">
                                      <p:stCondLst>
                                        <p:cond delay="3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500"/>
                                            <p:tgtEl>
                                              <p:spTgt spid="3"/>
                                            </p:tgtEl>
                                          </p:cBhvr>
                                        </p:animEffect>
                                        <p:anim calcmode="lin" valueType="num">
                                          <p:cBhvr>
                                            <p:cTn id="16" dur="1500" fill="hold"/>
                                            <p:tgtEl>
                                              <p:spTgt spid="3"/>
                                            </p:tgtEl>
                                            <p:attrNameLst>
                                              <p:attrName>ppt_x</p:attrName>
                                            </p:attrNameLst>
                                          </p:cBhvr>
                                          <p:tavLst>
                                            <p:tav tm="0">
                                              <p:val>
                                                <p:strVal val="#ppt_x"/>
                                              </p:val>
                                            </p:tav>
                                            <p:tav tm="100000">
                                              <p:val>
                                                <p:strVal val="#ppt_x"/>
                                              </p:val>
                                            </p:tav>
                                          </p:tavLst>
                                        </p:anim>
                                        <p:anim calcmode="lin" valueType="num">
                                          <p:cBhvr>
                                            <p:cTn id="17" dur="15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33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2129425"/>
            <a:ext cx="7886700" cy="397238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ustDataLst>
      <p:tags r:id="rId4"/>
    </p:custDataLst>
    <p:extLst>
      <p:ext uri="{BB962C8B-B14F-4D97-AF65-F5344CB8AC3E}">
        <p14:creationId xmlns:p14="http://schemas.microsoft.com/office/powerpoint/2010/main" val="62535272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slow">
    <p:push dir="r"/>
  </p:transition>
  <p:timing>
    <p:tnLst>
      <p:par>
        <p:cTn id="1" dur="indefinite" restart="never" nodeType="tmRoot"/>
      </p:par>
    </p:tnLst>
  </p:timing>
  <p:txStyles>
    <p:titleStyle>
      <a:lvl1pPr algn="ctr"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hyperlink" Target="http://go.ncsu.edu/TractorTalk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Exposure</a:t>
            </a:r>
            <a:endParaRPr lang="en-US" dirty="0"/>
          </a:p>
        </p:txBody>
      </p:sp>
      <p:sp>
        <p:nvSpPr>
          <p:cNvPr id="4" name="Text Placeholder 3"/>
          <p:cNvSpPr>
            <a:spLocks noGrp="1"/>
          </p:cNvSpPr>
          <p:nvPr>
            <p:ph type="body" sz="quarter" idx="10"/>
          </p:nvPr>
        </p:nvSpPr>
        <p:spPr/>
        <p:txBody>
          <a:bodyPr/>
          <a:lstStyle/>
          <a:p>
            <a:endParaRPr lang="en-US"/>
          </a:p>
        </p:txBody>
      </p:sp>
    </p:spTree>
    <p:custDataLst>
      <p:tags r:id="rId1"/>
    </p:custDataLst>
    <p:extLst>
      <p:ext uri="{BB962C8B-B14F-4D97-AF65-F5344CB8AC3E}">
        <p14:creationId xmlns:p14="http://schemas.microsoft.com/office/powerpoint/2010/main" val="1166841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smtClean="0"/>
              <a:t>Heat Exposure</a:t>
            </a:r>
            <a:endParaRPr lang="en-US" dirty="0"/>
          </a:p>
        </p:txBody>
      </p:sp>
      <p:sp>
        <p:nvSpPr>
          <p:cNvPr id="8" name="AutoShape 4"/>
          <p:cNvSpPr>
            <a:spLocks noChangeArrowheads="1"/>
          </p:cNvSpPr>
          <p:nvPr/>
        </p:nvSpPr>
        <p:spPr bwMode="auto">
          <a:xfrm>
            <a:off x="324443" y="2494756"/>
            <a:ext cx="8495114" cy="2878910"/>
          </a:xfrm>
          <a:prstGeom prst="roundRect">
            <a:avLst>
              <a:gd name="adj" fmla="val 8588"/>
            </a:avLst>
          </a:prstGeom>
          <a:solidFill>
            <a:srgbClr val="FDEA00"/>
          </a:solidFill>
          <a:ln w="76200" algn="ctr">
            <a:solidFill>
              <a:srgbClr val="B5CC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569720" y="2958828"/>
            <a:ext cx="8004561" cy="2289858"/>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just"/>
            <a:r>
              <a:rPr lang="en-US" b="1" i="1" dirty="0"/>
              <a:t>August 1, 1:36 p.m.</a:t>
            </a:r>
            <a:endParaRPr lang="en-US" dirty="0"/>
          </a:p>
          <a:p>
            <a:pPr algn="just"/>
            <a:r>
              <a:rPr lang="en-US" dirty="0"/>
              <a:t>At 6:00 a.m. Juan Hernandez, a temporary farm laborer, began his first day of work for the largest melon producer in California. After the 56 year old worked a 6 hour shift harvesting cantaloupes in temperatures that exceeded 100° F, a co-worker observed Juan “staggering” and “stumbling.” The co-worker assisted Juan and called his supervisor. Together, they transported Juan to a nearby cold storage facility and later to the local hospital’s emergency room where he was pronounced dead with a core body temperature of 109.4° F.</a:t>
            </a:r>
            <a:r>
              <a:rPr lang="en-US" dirty="0"/>
              <a:t> </a:t>
            </a:r>
            <a:r>
              <a:rPr kumimoji="0" lang="en-US" altLang="en-US" b="1" i="1" u="none" strike="noStrike" cap="none" normalizeH="0" baseline="0" dirty="0" smtClean="0">
                <a:ln>
                  <a:noFill/>
                </a:ln>
                <a:solidFill>
                  <a:srgbClr val="000000"/>
                </a:solidFill>
                <a:effectLst/>
                <a:latin typeface="Calibri" panose="020F0502020204030204" pitchFamily="34" charset="0"/>
              </a:rPr>
              <a:t>What went wrong?</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
        <p:nvSpPr>
          <p:cNvPr id="11" name="Text Box 5"/>
          <p:cNvSpPr txBox="1">
            <a:spLocks noChangeArrowheads="1"/>
          </p:cNvSpPr>
          <p:nvPr/>
        </p:nvSpPr>
        <p:spPr bwMode="auto">
          <a:xfrm>
            <a:off x="569719" y="2545555"/>
            <a:ext cx="8004561"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r>
              <a:rPr lang="en-US" sz="2600" b="1" dirty="0" smtClean="0"/>
              <a:t>What went wrong?</a:t>
            </a:r>
            <a:endParaRPr lang="en-US" sz="2600" dirty="0"/>
          </a:p>
        </p:txBody>
      </p:sp>
    </p:spTree>
    <p:custDataLst>
      <p:tags r:id="rId1"/>
    </p:custDataLst>
    <p:extLst>
      <p:ext uri="{BB962C8B-B14F-4D97-AF65-F5344CB8AC3E}">
        <p14:creationId xmlns:p14="http://schemas.microsoft.com/office/powerpoint/2010/main" val="2002133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Heat Exposure</a:t>
            </a:r>
          </a:p>
        </p:txBody>
      </p:sp>
      <p:sp>
        <p:nvSpPr>
          <p:cNvPr id="8" name="AutoShape 4"/>
          <p:cNvSpPr>
            <a:spLocks noChangeArrowheads="1"/>
          </p:cNvSpPr>
          <p:nvPr/>
        </p:nvSpPr>
        <p:spPr bwMode="auto">
          <a:xfrm>
            <a:off x="627211" y="2207340"/>
            <a:ext cx="7889578" cy="3627977"/>
          </a:xfrm>
          <a:prstGeom prst="roundRect">
            <a:avLst>
              <a:gd name="adj" fmla="val 8588"/>
            </a:avLst>
          </a:prstGeom>
          <a:solidFill>
            <a:srgbClr val="F3F3F3"/>
          </a:solidFill>
          <a:ln w="76200" algn="ctr">
            <a:solidFill>
              <a:schemeClr val="tx1"/>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946587" y="2843315"/>
            <a:ext cx="7250826" cy="2864374"/>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457200" indent="-457200" algn="just">
              <a:spcAft>
                <a:spcPts val="800"/>
              </a:spcAft>
              <a:buFont typeface="+mj-lt"/>
              <a:buAutoNum type="arabicPeriod"/>
            </a:pPr>
            <a:r>
              <a:rPr lang="en-US" sz="2400" dirty="0"/>
              <a:t>How might Juan’s heat-related death have been prevented</a:t>
            </a:r>
            <a:r>
              <a:rPr lang="en-US" sz="2400" dirty="0" smtClean="0"/>
              <a:t>?</a:t>
            </a:r>
          </a:p>
          <a:p>
            <a:pPr marL="457200" indent="-457200" algn="just">
              <a:spcAft>
                <a:spcPts val="800"/>
              </a:spcAft>
              <a:buFont typeface="+mj-lt"/>
              <a:buAutoNum type="arabicPeriod"/>
            </a:pPr>
            <a:r>
              <a:rPr lang="en-US" sz="2400" dirty="0"/>
              <a:t>Think back to a time when working in a hot environment resulted in symptoms of heat exposure. What were your symptoms? What did you </a:t>
            </a:r>
            <a:r>
              <a:rPr lang="en-US" sz="2400" dirty="0" smtClean="0"/>
              <a:t>do?</a:t>
            </a:r>
          </a:p>
          <a:p>
            <a:pPr marL="457200" indent="-457200" algn="just">
              <a:spcAft>
                <a:spcPts val="800"/>
              </a:spcAft>
              <a:buFont typeface="+mj-lt"/>
              <a:buAutoNum type="arabicPeriod"/>
            </a:pPr>
            <a:r>
              <a:rPr lang="en-US" sz="2400" dirty="0" smtClean="0"/>
              <a:t>What </a:t>
            </a:r>
            <a:r>
              <a:rPr lang="en-US" sz="2400" dirty="0"/>
              <a:t>idea(s) will help us work safely when it’s hot outside?</a:t>
            </a:r>
          </a:p>
        </p:txBody>
      </p:sp>
      <p:sp>
        <p:nvSpPr>
          <p:cNvPr id="5" name="Text Box 5"/>
          <p:cNvSpPr txBox="1">
            <a:spLocks noChangeArrowheads="1"/>
          </p:cNvSpPr>
          <p:nvPr/>
        </p:nvSpPr>
        <p:spPr bwMode="auto">
          <a:xfrm>
            <a:off x="1053210" y="2259115"/>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smtClean="0"/>
              <a:t>Discussion Drivers</a:t>
            </a:r>
            <a:endParaRPr lang="en-US" sz="2600" dirty="0"/>
          </a:p>
        </p:txBody>
      </p:sp>
    </p:spTree>
    <p:custDataLst>
      <p:tags r:id="rId1"/>
    </p:custDataLst>
    <p:extLst>
      <p:ext uri="{BB962C8B-B14F-4D97-AF65-F5344CB8AC3E}">
        <p14:creationId xmlns:p14="http://schemas.microsoft.com/office/powerpoint/2010/main" val="220709059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Heat Exposure</a:t>
            </a:r>
          </a:p>
        </p:txBody>
      </p:sp>
      <p:sp>
        <p:nvSpPr>
          <p:cNvPr id="8" name="AutoShape 4"/>
          <p:cNvSpPr>
            <a:spLocks noChangeArrowheads="1"/>
          </p:cNvSpPr>
          <p:nvPr/>
        </p:nvSpPr>
        <p:spPr bwMode="auto">
          <a:xfrm>
            <a:off x="324443" y="2164555"/>
            <a:ext cx="8495114" cy="3867945"/>
          </a:xfrm>
          <a:prstGeom prst="roundRect">
            <a:avLst>
              <a:gd name="adj" fmla="val 8588"/>
            </a:avLst>
          </a:prstGeom>
          <a:solidFill>
            <a:srgbClr val="F3F3F3"/>
          </a:solidFill>
          <a:ln w="76200" algn="ctr">
            <a:solidFill>
              <a:schemeClr val="tx1"/>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9" name="Text Box 5"/>
          <p:cNvSpPr txBox="1">
            <a:spLocks noChangeArrowheads="1"/>
          </p:cNvSpPr>
          <p:nvPr/>
        </p:nvSpPr>
        <p:spPr bwMode="auto">
          <a:xfrm>
            <a:off x="489274" y="2562692"/>
            <a:ext cx="8165453" cy="535531"/>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just"/>
            <a:r>
              <a:rPr lang="en-US" sz="1500" dirty="0"/>
              <a:t>Working outside when weather conditions are hot makes workers vulnerable to heat exposure, especially if they are new or haven’t worked for a week or more. When working in hot environments:</a:t>
            </a:r>
            <a:endParaRPr lang="en-US" sz="1500" dirty="0"/>
          </a:p>
        </p:txBody>
      </p:sp>
      <p:sp>
        <p:nvSpPr>
          <p:cNvPr id="5" name="Text Box 5"/>
          <p:cNvSpPr txBox="1">
            <a:spLocks noChangeArrowheads="1"/>
          </p:cNvSpPr>
          <p:nvPr/>
        </p:nvSpPr>
        <p:spPr bwMode="auto">
          <a:xfrm>
            <a:off x="1053210" y="2167227"/>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500" b="1" dirty="0" smtClean="0"/>
              <a:t>Heat Exposure</a:t>
            </a:r>
            <a:endParaRPr lang="en-US" sz="2500" dirty="0"/>
          </a:p>
        </p:txBody>
      </p:sp>
      <p:sp>
        <p:nvSpPr>
          <p:cNvPr id="6" name="Text Box 5"/>
          <p:cNvSpPr txBox="1">
            <a:spLocks noChangeArrowheads="1"/>
          </p:cNvSpPr>
          <p:nvPr/>
        </p:nvSpPr>
        <p:spPr bwMode="auto">
          <a:xfrm>
            <a:off x="687426" y="3037603"/>
            <a:ext cx="7769149" cy="2987485"/>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marL="285750" indent="-285750" algn="just">
              <a:spcAft>
                <a:spcPts val="200"/>
              </a:spcAft>
              <a:buFont typeface="Arial" panose="020B0604020202020204" pitchFamily="34" charset="0"/>
              <a:buChar char="•"/>
            </a:pPr>
            <a:r>
              <a:rPr lang="en-US" sz="1500" b="1" dirty="0"/>
              <a:t>Allow time to gradually become “acclimatized.” </a:t>
            </a:r>
            <a:r>
              <a:rPr lang="en-US" sz="1500" i="1" dirty="0"/>
              <a:t>New workers, and those who have been away for a while, need time to adjust to high temperatures. Less strenuous work, reduced work load and more breaks are necessary for the first couple of weeks. </a:t>
            </a:r>
          </a:p>
          <a:p>
            <a:pPr marL="285750" indent="-285750" algn="just">
              <a:spcAft>
                <a:spcPts val="200"/>
              </a:spcAft>
              <a:buFont typeface="Arial" panose="020B0604020202020204" pitchFamily="34" charset="0"/>
              <a:buChar char="•"/>
            </a:pPr>
            <a:r>
              <a:rPr lang="en-US" sz="1500" b="1" dirty="0"/>
              <a:t>Drink WATER every 15 minutes. </a:t>
            </a:r>
            <a:r>
              <a:rPr lang="en-US" sz="1500" i="1" dirty="0"/>
              <a:t>Your employer is required to provide drinking water.</a:t>
            </a:r>
          </a:p>
          <a:p>
            <a:pPr marL="285750" indent="-285750" algn="just">
              <a:spcAft>
                <a:spcPts val="200"/>
              </a:spcAft>
              <a:buFont typeface="Arial" panose="020B0604020202020204" pitchFamily="34" charset="0"/>
              <a:buChar char="•"/>
            </a:pPr>
            <a:r>
              <a:rPr lang="en-US" sz="1500" b="1" dirty="0"/>
              <a:t>Rest in the shade to cool down. </a:t>
            </a:r>
            <a:r>
              <a:rPr lang="en-US" sz="1500" i="1" dirty="0" smtClean="0"/>
              <a:t>There should be somewhere workers can go to get out of the sun for breaks.</a:t>
            </a:r>
            <a:endParaRPr lang="en-US" sz="1500" i="1" dirty="0"/>
          </a:p>
          <a:p>
            <a:pPr marL="285750" indent="-285750" algn="just">
              <a:spcAft>
                <a:spcPts val="200"/>
              </a:spcAft>
              <a:buFont typeface="Arial" panose="020B0604020202020204" pitchFamily="34" charset="0"/>
              <a:buChar char="•"/>
            </a:pPr>
            <a:r>
              <a:rPr lang="en-US" sz="1500" b="1" dirty="0"/>
              <a:t>Wear a hat and light-colored clothing. </a:t>
            </a:r>
            <a:r>
              <a:rPr lang="en-US" sz="1500" i="1" dirty="0"/>
              <a:t>This will help deflect the heat. Dark colors tend to absorb the heat, leading to a greater risk of exposure.</a:t>
            </a:r>
          </a:p>
          <a:p>
            <a:pPr marL="285750" indent="-285750" algn="just">
              <a:spcAft>
                <a:spcPts val="200"/>
              </a:spcAft>
              <a:buFont typeface="Arial" panose="020B0604020202020204" pitchFamily="34" charset="0"/>
              <a:buChar char="•"/>
            </a:pPr>
            <a:r>
              <a:rPr lang="en-US" sz="1500" b="1" dirty="0"/>
              <a:t>Keep an eye on yourself and fellow workers. </a:t>
            </a:r>
            <a:r>
              <a:rPr lang="en-US" sz="1500" i="1" dirty="0"/>
              <a:t>Know the signs of heat illness and what to do in an emergency (see below). Report any symptoms as soon as they are noticed. </a:t>
            </a:r>
          </a:p>
          <a:p>
            <a:pPr marL="285750" indent="-285750" algn="just">
              <a:spcAft>
                <a:spcPts val="200"/>
              </a:spcAft>
              <a:buFont typeface="Arial" panose="020B0604020202020204" pitchFamily="34" charset="0"/>
              <a:buChar char="•"/>
            </a:pPr>
            <a:r>
              <a:rPr lang="en-US" sz="1500" b="1" dirty="0"/>
              <a:t>Know your risk. </a:t>
            </a:r>
            <a:r>
              <a:rPr lang="en-US" sz="1500" i="1" dirty="0"/>
              <a:t>Some health conditions can put workers at greater risk of heat-related illness. These include diabetes, kidney and heart problems, pregnancy, and being overweight. </a:t>
            </a:r>
            <a:endParaRPr lang="en-US" sz="1500" i="1" dirty="0"/>
          </a:p>
        </p:txBody>
      </p:sp>
    </p:spTree>
    <p:custDataLst>
      <p:tags r:id="rId1"/>
    </p:custDataLst>
    <p:extLst>
      <p:ext uri="{BB962C8B-B14F-4D97-AF65-F5344CB8AC3E}">
        <p14:creationId xmlns:p14="http://schemas.microsoft.com/office/powerpoint/2010/main" val="327220704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80570" y="977030"/>
            <a:ext cx="6450904" cy="763763"/>
          </a:xfrm>
          <a:prstGeom prst="rect">
            <a:avLst/>
          </a:prstGeom>
        </p:spPr>
        <p:txBody>
          <a:bodyPr/>
          <a:lstStyle/>
          <a:p>
            <a:r>
              <a:rPr lang="en-US" dirty="0"/>
              <a:t>Heat Exposure</a:t>
            </a:r>
          </a:p>
        </p:txBody>
      </p:sp>
      <p:sp>
        <p:nvSpPr>
          <p:cNvPr id="8" name="AutoShape 4"/>
          <p:cNvSpPr>
            <a:spLocks noChangeArrowheads="1"/>
          </p:cNvSpPr>
          <p:nvPr/>
        </p:nvSpPr>
        <p:spPr bwMode="auto">
          <a:xfrm>
            <a:off x="652611" y="2494755"/>
            <a:ext cx="7838778" cy="3292433"/>
          </a:xfrm>
          <a:prstGeom prst="roundRect">
            <a:avLst>
              <a:gd name="adj" fmla="val 8588"/>
            </a:avLst>
          </a:prstGeom>
          <a:solidFill>
            <a:srgbClr val="FDEA00"/>
          </a:solidFill>
          <a:ln w="76200" algn="ctr">
            <a:solidFill>
              <a:srgbClr val="B5CC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5" name="Text Box 5"/>
          <p:cNvSpPr txBox="1">
            <a:spLocks noChangeArrowheads="1"/>
          </p:cNvSpPr>
          <p:nvPr/>
        </p:nvSpPr>
        <p:spPr bwMode="auto">
          <a:xfrm>
            <a:off x="1053210" y="2539728"/>
            <a:ext cx="7037580" cy="473976"/>
          </a:xfrm>
          <a:prstGeom prst="rect">
            <a:avLst/>
          </a:prstGeom>
          <a:noFill/>
          <a:ln>
            <a:noFill/>
          </a:ln>
          <a:effectLst/>
          <a:extLst>
            <a:ext uri="{909E8E84-426E-40DD-AFC4-6F175D3DCCD1}">
              <a14:hiddenFill xmlns:a14="http://schemas.microsoft.com/office/drawing/2010/main">
                <a:solidFill>
                  <a:srgbClr val="99FF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spAutoFit/>
          </a:bodyPr>
          <a:lstStyle/>
          <a:p>
            <a:pPr algn="ctr"/>
            <a:r>
              <a:rPr lang="en-US" sz="2600" b="1" dirty="0" smtClean="0"/>
              <a:t>Symptoms and How to Respond</a:t>
            </a:r>
            <a:endParaRPr lang="en-US" sz="2600" dirty="0"/>
          </a:p>
        </p:txBody>
      </p:sp>
      <p:graphicFrame>
        <p:nvGraphicFramePr>
          <p:cNvPr id="19" name="Table 18"/>
          <p:cNvGraphicFramePr>
            <a:graphicFrameLocks noGrp="1"/>
          </p:cNvGraphicFramePr>
          <p:nvPr>
            <p:extLst>
              <p:ext uri="{D42A27DB-BD31-4B8C-83A1-F6EECF244321}">
                <p14:modId xmlns:p14="http://schemas.microsoft.com/office/powerpoint/2010/main" val="187975688"/>
              </p:ext>
            </p:extLst>
          </p:nvPr>
        </p:nvGraphicFramePr>
        <p:xfrm>
          <a:off x="1957217" y="2994624"/>
          <a:ext cx="5229567" cy="2592221"/>
        </p:xfrm>
        <a:graphic>
          <a:graphicData uri="http://schemas.openxmlformats.org/drawingml/2006/table">
            <a:tbl>
              <a:tblPr/>
              <a:tblGrid>
                <a:gridCol w="1312717"/>
                <a:gridCol w="1991026"/>
                <a:gridCol w="1925824"/>
              </a:tblGrid>
              <a:tr h="414797">
                <a:tc>
                  <a:txBody>
                    <a:bodyPr/>
                    <a:lstStyle/>
                    <a:p>
                      <a:pPr marR="0" indent="0" algn="l" rtl="0">
                        <a:lnSpc>
                          <a:spcPct val="119000"/>
                        </a:lnSpc>
                        <a:spcBef>
                          <a:spcPts val="0"/>
                        </a:spcBef>
                        <a:spcAft>
                          <a:spcPts val="600"/>
                        </a:spcAft>
                      </a:pPr>
                      <a:r>
                        <a:rPr lang="en-US" sz="1600" kern="1400" dirty="0">
                          <a:ln>
                            <a:noFill/>
                          </a:ln>
                          <a:solidFill>
                            <a:srgbClr val="000000"/>
                          </a:solidFill>
                          <a:effectLst/>
                          <a:latin typeface="Calibri" panose="020F0502020204030204" pitchFamily="34" charset="0"/>
                        </a:rPr>
                        <a:t> </a:t>
                      </a:r>
                    </a:p>
                  </a:txBody>
                  <a:tcPr marL="54778" marR="54778" marT="54778" marB="54778">
                    <a:lnL w="12700" cap="flat" cmpd="sng" algn="ctr">
                      <a:solidFill>
                        <a:srgbClr val="FDEA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DEA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R="0" indent="0" algn="ctr" rtl="0">
                        <a:lnSpc>
                          <a:spcPct val="119000"/>
                        </a:lnSpc>
                        <a:spcBef>
                          <a:spcPts val="0"/>
                        </a:spcBef>
                        <a:spcAft>
                          <a:spcPts val="600"/>
                        </a:spcAft>
                      </a:pPr>
                      <a:r>
                        <a:rPr lang="en-US" sz="1700" b="1" kern="1400" dirty="0">
                          <a:ln>
                            <a:noFill/>
                          </a:ln>
                          <a:solidFill>
                            <a:srgbClr val="000000"/>
                          </a:solidFill>
                          <a:effectLst/>
                          <a:latin typeface="Calibri" panose="020F0502020204030204" pitchFamily="34" charset="0"/>
                        </a:rPr>
                        <a:t>Symptoms </a:t>
                      </a:r>
                      <a:endParaRPr lang="en-US" sz="1600" kern="1400" dirty="0">
                        <a:ln>
                          <a:noFill/>
                        </a:ln>
                        <a:solidFill>
                          <a:srgbClr val="000000"/>
                        </a:solidFill>
                        <a:effectLst/>
                        <a:latin typeface="Calibri" panose="020F0502020204030204" pitchFamily="34" charset="0"/>
                      </a:endParaRPr>
                    </a:p>
                  </a:txBody>
                  <a:tcPr marL="54778" marR="54778" marT="54778" marB="5477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9CC00"/>
                    </a:solidFill>
                  </a:tcPr>
                </a:tc>
                <a:tc>
                  <a:txBody>
                    <a:bodyPr/>
                    <a:lstStyle/>
                    <a:p>
                      <a:pPr marR="0" indent="0" algn="ctr" rtl="0">
                        <a:lnSpc>
                          <a:spcPct val="119000"/>
                        </a:lnSpc>
                        <a:spcBef>
                          <a:spcPts val="0"/>
                        </a:spcBef>
                        <a:spcAft>
                          <a:spcPts val="600"/>
                        </a:spcAft>
                      </a:pPr>
                      <a:r>
                        <a:rPr lang="en-US" sz="1700" b="1" kern="1400" dirty="0">
                          <a:ln>
                            <a:noFill/>
                          </a:ln>
                          <a:solidFill>
                            <a:srgbClr val="000000"/>
                          </a:solidFill>
                          <a:effectLst/>
                          <a:latin typeface="Calibri" panose="020F0502020204030204" pitchFamily="34" charset="0"/>
                        </a:rPr>
                        <a:t>Response</a:t>
                      </a:r>
                      <a:endParaRPr lang="en-US" sz="1600" kern="1400" dirty="0">
                        <a:ln>
                          <a:noFill/>
                        </a:ln>
                        <a:solidFill>
                          <a:srgbClr val="000000"/>
                        </a:solidFill>
                        <a:effectLst/>
                        <a:latin typeface="Calibri" panose="020F0502020204030204" pitchFamily="34" charset="0"/>
                      </a:endParaRPr>
                    </a:p>
                  </a:txBody>
                  <a:tcPr marL="54778" marR="54778" marT="54778" marB="54778">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99CC00"/>
                    </a:solidFill>
                  </a:tcPr>
                </a:tc>
              </a:tr>
              <a:tr h="842778">
                <a:tc>
                  <a:txBody>
                    <a:bodyPr/>
                    <a:lstStyle/>
                    <a:p>
                      <a:pPr marR="0" indent="0" algn="ctr" rtl="0">
                        <a:lnSpc>
                          <a:spcPct val="94000"/>
                        </a:lnSpc>
                        <a:spcBef>
                          <a:spcPts val="0"/>
                        </a:spcBef>
                        <a:spcAft>
                          <a:spcPts val="0"/>
                        </a:spcAft>
                      </a:pPr>
                      <a:r>
                        <a:rPr lang="en-US" sz="1700" b="1" kern="1400" dirty="0">
                          <a:ln>
                            <a:noFill/>
                          </a:ln>
                          <a:solidFill>
                            <a:srgbClr val="000000"/>
                          </a:solidFill>
                          <a:effectLst/>
                          <a:latin typeface="Calibri" panose="020F0502020204030204" pitchFamily="34" charset="0"/>
                        </a:rPr>
                        <a:t>Heat </a:t>
                      </a:r>
                      <a:endParaRPr lang="en-US" sz="1600" kern="1400" dirty="0">
                        <a:ln>
                          <a:noFill/>
                        </a:ln>
                        <a:solidFill>
                          <a:srgbClr val="000000"/>
                        </a:solidFill>
                        <a:effectLst/>
                        <a:latin typeface="Calibri" panose="020F0502020204030204" pitchFamily="34" charset="0"/>
                      </a:endParaRPr>
                    </a:p>
                    <a:p>
                      <a:pPr marR="0" indent="0" algn="ctr" rtl="0">
                        <a:lnSpc>
                          <a:spcPct val="94000"/>
                        </a:lnSpc>
                        <a:spcBef>
                          <a:spcPts val="0"/>
                        </a:spcBef>
                        <a:spcAft>
                          <a:spcPts val="0"/>
                        </a:spcAft>
                      </a:pPr>
                      <a:r>
                        <a:rPr lang="en-US" sz="1700" b="1" kern="1400" dirty="0">
                          <a:ln>
                            <a:noFill/>
                          </a:ln>
                          <a:solidFill>
                            <a:srgbClr val="000000"/>
                          </a:solidFill>
                          <a:effectLst/>
                          <a:latin typeface="Calibri" panose="020F0502020204030204" pitchFamily="34" charset="0"/>
                        </a:rPr>
                        <a:t>Exhaustion</a:t>
                      </a:r>
                      <a:endParaRPr lang="en-US" sz="1600" kern="1400" dirty="0">
                        <a:ln>
                          <a:noFill/>
                        </a:ln>
                        <a:solidFill>
                          <a:srgbClr val="000000"/>
                        </a:solidFill>
                        <a:effectLst/>
                        <a:latin typeface="Calibri" panose="020F0502020204030204" pitchFamily="34" charset="0"/>
                      </a:endParaRPr>
                    </a:p>
                  </a:txBody>
                  <a:tcPr marL="54778" marR="54778" marT="54778" marB="54778"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US" sz="1300" i="1" kern="1400" dirty="0" smtClean="0">
                          <a:ln>
                            <a:noFill/>
                          </a:ln>
                          <a:solidFill>
                            <a:srgbClr val="000000"/>
                          </a:solidFill>
                          <a:effectLst/>
                          <a:latin typeface="Calibri" panose="020F0502020204030204" pitchFamily="34" charset="0"/>
                        </a:rPr>
                        <a:t>Cool, moist skin, heavy sweating, headache, nausea, dizziness, thirst.</a:t>
                      </a:r>
                      <a:endParaRPr lang="en-US" sz="1600" kern="1400" dirty="0">
                        <a:ln>
                          <a:noFill/>
                        </a:ln>
                        <a:solidFill>
                          <a:srgbClr val="000000"/>
                        </a:solidFill>
                        <a:effectLst/>
                        <a:latin typeface="Calibri" panose="020F0502020204030204" pitchFamily="34" charset="0"/>
                      </a:endParaRPr>
                    </a:p>
                  </a:txBody>
                  <a:tcPr marL="54778" marR="54778" marT="54778" marB="54778"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US" sz="1300" i="1" kern="1400" dirty="0" smtClean="0">
                          <a:ln>
                            <a:noFill/>
                          </a:ln>
                          <a:solidFill>
                            <a:srgbClr val="000000"/>
                          </a:solidFill>
                          <a:effectLst/>
                          <a:latin typeface="Calibri" panose="020F0502020204030204" pitchFamily="34" charset="0"/>
                        </a:rPr>
                        <a:t>Move to shade, sit or lie down, drink cool water, notify supervisor.</a:t>
                      </a:r>
                      <a:endParaRPr lang="en-US" sz="1600" kern="1400" dirty="0">
                        <a:ln>
                          <a:noFill/>
                        </a:ln>
                        <a:solidFill>
                          <a:srgbClr val="000000"/>
                        </a:solidFill>
                        <a:effectLst/>
                        <a:latin typeface="Calibri" panose="020F0502020204030204" pitchFamily="34" charset="0"/>
                      </a:endParaRPr>
                    </a:p>
                  </a:txBody>
                  <a:tcPr marL="54778" marR="54778" marT="54778" marB="54778"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331594">
                <a:tc>
                  <a:txBody>
                    <a:bodyPr/>
                    <a:lstStyle/>
                    <a:p>
                      <a:pPr marR="0" indent="0" algn="ctr" rtl="0">
                        <a:lnSpc>
                          <a:spcPct val="119000"/>
                        </a:lnSpc>
                        <a:spcBef>
                          <a:spcPts val="0"/>
                        </a:spcBef>
                        <a:spcAft>
                          <a:spcPts val="600"/>
                        </a:spcAft>
                      </a:pPr>
                      <a:r>
                        <a:rPr lang="en-US" sz="1700" b="1" kern="1400" dirty="0">
                          <a:ln>
                            <a:noFill/>
                          </a:ln>
                          <a:solidFill>
                            <a:srgbClr val="000000"/>
                          </a:solidFill>
                          <a:effectLst/>
                          <a:latin typeface="Calibri" panose="020F0502020204030204" pitchFamily="34" charset="0"/>
                        </a:rPr>
                        <a:t>Heat Stroke</a:t>
                      </a:r>
                      <a:endParaRPr lang="en-US" sz="1600" kern="1400" dirty="0">
                        <a:ln>
                          <a:noFill/>
                        </a:ln>
                        <a:solidFill>
                          <a:srgbClr val="000000"/>
                        </a:solidFill>
                        <a:effectLst/>
                        <a:latin typeface="Calibri" panose="020F0502020204030204" pitchFamily="34" charset="0"/>
                      </a:endParaRPr>
                    </a:p>
                  </a:txBody>
                  <a:tcPr marL="54778" marR="54778" marT="54778" marB="54778"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US" sz="1300" i="1" kern="1400" dirty="0" smtClean="0">
                          <a:ln>
                            <a:noFill/>
                          </a:ln>
                          <a:solidFill>
                            <a:srgbClr val="000000"/>
                          </a:solidFill>
                          <a:effectLst/>
                          <a:latin typeface="Calibri" panose="020F0502020204030204" pitchFamily="34" charset="0"/>
                        </a:rPr>
                        <a:t>Confusion, fainting, seizures, excessive sweating or dry, red, hot skin.</a:t>
                      </a:r>
                      <a:endParaRPr lang="en-US" sz="1600" kern="1400" dirty="0">
                        <a:ln>
                          <a:noFill/>
                        </a:ln>
                        <a:solidFill>
                          <a:srgbClr val="000000"/>
                        </a:solidFill>
                        <a:effectLst/>
                        <a:latin typeface="Calibri" panose="020F0502020204030204" pitchFamily="34" charset="0"/>
                      </a:endParaRPr>
                    </a:p>
                  </a:txBody>
                  <a:tcPr marL="54778" marR="54778" marT="54778" marB="54778"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R="0" indent="0" algn="l" rtl="0">
                        <a:lnSpc>
                          <a:spcPct val="119000"/>
                        </a:lnSpc>
                        <a:spcBef>
                          <a:spcPts val="0"/>
                        </a:spcBef>
                        <a:spcAft>
                          <a:spcPts val="0"/>
                        </a:spcAft>
                      </a:pPr>
                      <a:r>
                        <a:rPr lang="en-US" sz="1300" i="1" kern="1400" dirty="0" smtClean="0">
                          <a:ln>
                            <a:noFill/>
                          </a:ln>
                          <a:solidFill>
                            <a:srgbClr val="000000"/>
                          </a:solidFill>
                          <a:effectLst/>
                          <a:latin typeface="Calibri" panose="020F0502020204030204" pitchFamily="34" charset="0"/>
                        </a:rPr>
                        <a:t>Call 911, move to shade, loosen clothing, provide water, apply cool water or cold packs, stay until help arrives.</a:t>
                      </a:r>
                      <a:endParaRPr lang="en-US" sz="1600" kern="1400" dirty="0">
                        <a:ln>
                          <a:noFill/>
                        </a:ln>
                        <a:solidFill>
                          <a:srgbClr val="000000"/>
                        </a:solidFill>
                        <a:effectLst/>
                        <a:latin typeface="Calibri" panose="020F0502020204030204" pitchFamily="34" charset="0"/>
                      </a:endParaRPr>
                    </a:p>
                  </a:txBody>
                  <a:tcPr marL="54778" marR="54778" marT="54778" marB="54778"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custDataLst>
      <p:tags r:id="rId1"/>
    </p:custDataLst>
    <p:extLst>
      <p:ext uri="{BB962C8B-B14F-4D97-AF65-F5344CB8AC3E}">
        <p14:creationId xmlns:p14="http://schemas.microsoft.com/office/powerpoint/2010/main" val="216931456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Heat Exposure</a:t>
            </a:r>
            <a:endParaRPr lang="en-US" dirty="0"/>
          </a:p>
        </p:txBody>
      </p:sp>
      <p:sp>
        <p:nvSpPr>
          <p:cNvPr id="5" name="Subtitle 4"/>
          <p:cNvSpPr>
            <a:spLocks noGrp="1"/>
          </p:cNvSpPr>
          <p:nvPr>
            <p:ph type="subTitle" idx="1"/>
          </p:nvPr>
        </p:nvSpPr>
        <p:spPr>
          <a:xfrm>
            <a:off x="272507" y="2807957"/>
            <a:ext cx="8598987" cy="2471446"/>
          </a:xfrm>
        </p:spPr>
        <p:txBody>
          <a:bodyPr>
            <a:spAutoFit/>
          </a:bodyPr>
          <a:lstStyle/>
          <a:p>
            <a:r>
              <a:rPr lang="en-US" i="1" dirty="0"/>
              <a:t>There’s more information on Heat Exposure and related illnesses at </a:t>
            </a:r>
            <a:r>
              <a:rPr lang="en-US" i="1" dirty="0">
                <a:hlinkClick r:id="rId3"/>
              </a:rPr>
              <a:t>OSHA.gov</a:t>
            </a:r>
            <a:r>
              <a:rPr lang="en-US" i="1" dirty="0"/>
              <a:t>. </a:t>
            </a:r>
            <a:endParaRPr lang="en-US" i="1" dirty="0" smtClean="0"/>
          </a:p>
          <a:p>
            <a:r>
              <a:rPr lang="en-US" i="1" dirty="0" smtClean="0"/>
              <a:t>OSHA </a:t>
            </a:r>
            <a:r>
              <a:rPr lang="en-US" i="1" dirty="0"/>
              <a:t>has a free Heat Safety App for iPhone and Android.</a:t>
            </a:r>
            <a:endParaRPr lang="en-US" dirty="0"/>
          </a:p>
          <a:p>
            <a:endParaRPr lang="en-US" i="1" dirty="0"/>
          </a:p>
          <a:p>
            <a:r>
              <a:rPr lang="en-US" i="1" dirty="0"/>
              <a:t>For more Tractor Talks, </a:t>
            </a:r>
            <a:r>
              <a:rPr lang="en-US" i="1" smtClean="0"/>
              <a:t>visit:</a:t>
            </a:r>
            <a:br>
              <a:rPr lang="en-US" i="1" smtClean="0"/>
            </a:br>
            <a:r>
              <a:rPr lang="en-US" i="1" smtClean="0">
                <a:hlinkClick r:id="rId4"/>
              </a:rPr>
              <a:t>go.ncsu.edu/</a:t>
            </a:r>
            <a:r>
              <a:rPr lang="en-US" i="1" dirty="0" err="1" smtClean="0">
                <a:hlinkClick r:id="rId4"/>
              </a:rPr>
              <a:t>TractorTalks</a:t>
            </a:r>
            <a:endParaRPr lang="en-US" i="1" dirty="0"/>
          </a:p>
        </p:txBody>
      </p:sp>
    </p:spTree>
    <p:custDataLst>
      <p:tags r:id="rId1"/>
    </p:custDataLst>
    <p:extLst>
      <p:ext uri="{BB962C8B-B14F-4D97-AF65-F5344CB8AC3E}">
        <p14:creationId xmlns:p14="http://schemas.microsoft.com/office/powerpoint/2010/main" val="769882014"/>
      </p:ext>
    </p:extLst>
  </p:cSld>
  <p:clrMapOvr>
    <a:masterClrMapping/>
  </p:clrMapOvr>
  <p:transition spd="slow">
    <p:push dir="r"/>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0B700"/>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TotalTime>
  <Words>515</Words>
  <Application>Microsoft Office PowerPoint</Application>
  <PresentationFormat>On-screen Show (4:3)</PresentationFormat>
  <Paragraphs>43</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Heat Exposure</vt:lpstr>
      <vt:lpstr>Heat Exposure</vt:lpstr>
      <vt:lpstr>Heat Exposure</vt:lpstr>
      <vt:lpstr>Heat Exposure</vt:lpstr>
      <vt:lpstr>Heat Exposure</vt:lpstr>
      <vt:lpstr>Heat Exposure</vt:lpstr>
    </vt:vector>
  </TitlesOfParts>
  <Company>North Carolina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Sigfrit</dc:creator>
  <cp:lastModifiedBy>Richard Sigfrit</cp:lastModifiedBy>
  <cp:revision>31</cp:revision>
  <dcterms:created xsi:type="dcterms:W3CDTF">2016-03-31T20:13:14Z</dcterms:created>
  <dcterms:modified xsi:type="dcterms:W3CDTF">2016-08-01T19:48:13Z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A2ABDAA3-7BBA-4800-97D9-0520A64C1F58</vt:lpwstr>
  </property>
  <property fmtid="{D5CDD505-2E9C-101B-9397-08002B2CF9AE}" pid="3" name="ArticulatePath">
    <vt:lpwstr>Presentation1</vt:lpwstr>
  </property>
</Properties>
</file>