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60" r:id="rId4"/>
    <p:sldId id="257" r:id="rId5"/>
    <p:sldId id="258" r:id="rId6"/>
    <p:sldId id="262"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B5CC00"/>
    <a:srgbClr val="90B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011" autoAdjust="0"/>
  </p:normalViewPr>
  <p:slideViewPr>
    <p:cSldViewPr snapToGrid="0">
      <p:cViewPr varScale="1">
        <p:scale>
          <a:sx n="77" d="100"/>
          <a:sy n="77" d="100"/>
        </p:scale>
        <p:origin x="1416" y="5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39467-4F8B-4BE3-96A4-1D6EA80FDBF7}" type="datetimeFigureOut">
              <a:rPr lang="en-US" smtClean="0"/>
              <a:t>8/1/2016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78549-D882-40A5-BA43-DC04BEF8BE04}" type="slidenum">
              <a:rPr lang="en-US" smtClean="0"/>
              <a:t>‹#›</a:t>
            </a:fld>
            <a:endParaRPr lang="en-US"/>
          </a:p>
        </p:txBody>
      </p:sp>
    </p:spTree>
    <p:extLst>
      <p:ext uri="{BB962C8B-B14F-4D97-AF65-F5344CB8AC3E}">
        <p14:creationId xmlns:p14="http://schemas.microsoft.com/office/powerpoint/2010/main" val="246239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osha.gov/dsg/topics/agriculturaloperations/index.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Tips for Talking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Plan ahead.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Be familiar and comfortable with the topic.</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Make it relevant. </a:t>
            </a:r>
            <a:r>
              <a:rPr lang="en-US" sz="1200" i="1" kern="1200" dirty="0" smtClean="0">
                <a:solidFill>
                  <a:schemeClr val="tx1"/>
                </a:solidFill>
                <a:effectLst/>
                <a:latin typeface="+mn-lt"/>
                <a:ea typeface="+mn-ea"/>
                <a:cs typeface="+mn-cs"/>
              </a:rPr>
              <a:t>Include related tasks and work areas or events.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Involve your workers. </a:t>
            </a:r>
            <a:r>
              <a:rPr lang="en-US" sz="1200" i="1" kern="1200" dirty="0" smtClean="0">
                <a:solidFill>
                  <a:schemeClr val="tx1"/>
                </a:solidFill>
                <a:effectLst/>
                <a:latin typeface="+mn-lt"/>
                <a:ea typeface="+mn-ea"/>
                <a:cs typeface="+mn-cs"/>
              </a:rPr>
              <a:t>Ask questions that lead to participation. See suggestions under ‘Discussion Drivers’.</a:t>
            </a:r>
            <a:endParaRPr lang="en-US" sz="1200" i="0"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For more Information on Hazardous Equipment and Farm Safety visit: </a:t>
            </a:r>
            <a:r>
              <a:rPr lang="en-US" sz="1200" i="1" u="sng" kern="1200" dirty="0" smtClean="0">
                <a:solidFill>
                  <a:schemeClr val="tx1"/>
                </a:solidFill>
                <a:effectLst/>
                <a:latin typeface="+mn-lt"/>
                <a:ea typeface="+mn-ea"/>
                <a:cs typeface="+mn-cs"/>
                <a:hlinkClick r:id="rId3"/>
              </a:rPr>
              <a:t>https://www.osha.gov/dsg/topics/agriculturaloperations/index.html</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378549-D882-40A5-BA43-DC04BEF8BE04}" type="slidenum">
              <a:rPr lang="en-US" smtClean="0"/>
              <a:t>1</a:t>
            </a:fld>
            <a:endParaRPr lang="en-US"/>
          </a:p>
        </p:txBody>
      </p:sp>
    </p:spTree>
    <p:extLst>
      <p:ext uri="{BB962C8B-B14F-4D97-AF65-F5344CB8AC3E}">
        <p14:creationId xmlns:p14="http://schemas.microsoft.com/office/powerpoint/2010/main" val="178487024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Background">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11" name="Rectangle 10"/>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Placeholder 1"/>
          <p:cNvSpPr>
            <a:spLocks noGrp="1"/>
          </p:cNvSpPr>
          <p:nvPr>
            <p:ph type="title"/>
          </p:nvPr>
        </p:nvSpPr>
        <p:spPr>
          <a:xfrm>
            <a:off x="2680570" y="977030"/>
            <a:ext cx="6450904" cy="7637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15" name="Rectangle 14"/>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16" name="Picture 1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Tree>
    <p:custDataLst>
      <p:tags r:id="rId1"/>
    </p:custDataLst>
    <p:extLst>
      <p:ext uri="{BB962C8B-B14F-4D97-AF65-F5344CB8AC3E}">
        <p14:creationId xmlns:p14="http://schemas.microsoft.com/office/powerpoint/2010/main" val="3544342791"/>
      </p:ext>
    </p:extLst>
  </p:cSld>
  <p:clrMapOvr>
    <a:masterClrMapping/>
  </p:clrMapOvr>
  <p:transition spd="slow">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imated Background for 1st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5" name="Rectangle 4"/>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7" name="Rectangle 6"/>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
        <p:nvSpPr>
          <p:cNvPr id="10" name="Title Placeholder 1"/>
          <p:cNvSpPr>
            <a:spLocks noGrp="1"/>
          </p:cNvSpPr>
          <p:nvPr>
            <p:ph type="title"/>
          </p:nvPr>
        </p:nvSpPr>
        <p:spPr>
          <a:xfrm>
            <a:off x="278924" y="2823213"/>
            <a:ext cx="8586152" cy="763763"/>
          </a:xfrm>
          <a:prstGeom prst="rect">
            <a:avLst/>
          </a:prstGeom>
        </p:spPr>
        <p:txBody>
          <a:bodyPr vert="horz" lIns="91440" tIns="45720" rIns="91440" bIns="45720" rtlCol="0" anchor="ctr">
            <a:normAutofit/>
          </a:bodyPr>
          <a:lstStyle>
            <a:lvl1pPr>
              <a:defRPr sz="4000"/>
            </a:lvl1pPr>
          </a:lstStyle>
          <a:p>
            <a:r>
              <a:rPr lang="en-US" dirty="0" smtClean="0"/>
              <a:t>Click to edit Master title style</a:t>
            </a:r>
            <a:endParaRPr lang="en-US" dirty="0"/>
          </a:p>
        </p:txBody>
      </p:sp>
      <p:sp>
        <p:nvSpPr>
          <p:cNvPr id="14" name="Text Placeholder 13"/>
          <p:cNvSpPr>
            <a:spLocks noGrp="1"/>
          </p:cNvSpPr>
          <p:nvPr>
            <p:ph type="body" sz="quarter" idx="10" hasCustomPrompt="1"/>
          </p:nvPr>
        </p:nvSpPr>
        <p:spPr>
          <a:xfrm>
            <a:off x="433253" y="3754438"/>
            <a:ext cx="8277495" cy="507831"/>
          </a:xfrm>
          <a:noFill/>
        </p:spPr>
        <p:txBody>
          <a:bodyPr wrap="square" rtlCol="0">
            <a:spAutoFit/>
          </a:bodyPr>
          <a:lstStyle>
            <a:lvl1pPr marL="0" indent="0">
              <a:buNone/>
              <a:defRPr lang="en-US" sz="3000" dirty="0" smtClean="0"/>
            </a:lvl1pPr>
            <a:lvl2pPr>
              <a:defRPr lang="en-US" sz="1800" dirty="0" smtClean="0"/>
            </a:lvl2pPr>
            <a:lvl3pPr>
              <a:defRPr lang="en-US" sz="1800" dirty="0" smtClean="0"/>
            </a:lvl3pPr>
            <a:lvl4pPr>
              <a:defRPr lang="en-US" dirty="0" smtClean="0"/>
            </a:lvl4pPr>
            <a:lvl5pPr>
              <a:defRPr lang="en-US" dirty="0"/>
            </a:lvl5pPr>
          </a:lstStyle>
          <a:p>
            <a:pPr marL="0" lvl="0" algn="ctr"/>
            <a:r>
              <a:rPr lang="en-US" dirty="0" smtClean="0"/>
              <a:t>Click to edit Speaker’s Name</a:t>
            </a:r>
          </a:p>
        </p:txBody>
      </p:sp>
      <p:sp>
        <p:nvSpPr>
          <p:cNvPr id="11" name="TextBox 10"/>
          <p:cNvSpPr txBox="1"/>
          <p:nvPr userDrawn="1"/>
        </p:nvSpPr>
        <p:spPr>
          <a:xfrm>
            <a:off x="187966" y="5375233"/>
            <a:ext cx="8768068" cy="692497"/>
          </a:xfrm>
          <a:prstGeom prst="rect">
            <a:avLst/>
          </a:prstGeom>
          <a:noFill/>
        </p:spPr>
        <p:txBody>
          <a:bodyPr wrap="square" rtlCol="0">
            <a:spAutoFit/>
          </a:bodyPr>
          <a:lstStyle/>
          <a:p>
            <a:pPr algn="ctr"/>
            <a:r>
              <a:rPr lang="en-US" sz="1300" dirty="0" smtClean="0"/>
              <a:t>This material was produced under grant number SH-27619-15-60-F-37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1300" dirty="0"/>
          </a:p>
        </p:txBody>
      </p:sp>
    </p:spTree>
    <p:custDataLst>
      <p:tags r:id="rId1"/>
    </p:custDataLst>
    <p:extLst>
      <p:ext uri="{BB962C8B-B14F-4D97-AF65-F5344CB8AC3E}">
        <p14:creationId xmlns:p14="http://schemas.microsoft.com/office/powerpoint/2010/main" val="1474440034"/>
      </p:ext>
    </p:extLst>
  </p:cSld>
  <p:clrMapOvr>
    <a:masterClrMapping/>
  </p:clrMapOvr>
  <p:transition spd="slow">
    <p:push dir="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14:presetBounceEnd="16667">
                                      <p:stCondLst>
                                        <p:cond delay="0"/>
                                      </p:stCondLst>
                                      <p:childTnLst>
                                        <p:animMotion origin="layout" path="M -0.25001 -2.22222E-6 L 5E-6 -2.22222E-6 " pathEditMode="relative" rAng="0" ptsTypes="AA" p14:bounceEnd="16667">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stCondLst>
                                        <p:cond delay="0"/>
                                      </p:stCondLst>
                                      <p:childTnLst>
                                        <p:animMotion origin="layout" path="M -0.25001 -2.22222E-6 L 5E-6 -2.22222E-6 " pathEditMode="relative" rAng="0" ptsTypes="AA">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129425"/>
            <a:ext cx="7886700" cy="39723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4"/>
    </p:custDataLst>
    <p:extLst>
      <p:ext uri="{BB962C8B-B14F-4D97-AF65-F5344CB8AC3E}">
        <p14:creationId xmlns:p14="http://schemas.microsoft.com/office/powerpoint/2010/main" val="62535272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slow">
    <p:push dir="r"/>
  </p:transition>
  <p:timing>
    <p:tnLst>
      <p:par>
        <p:cTn id="1" dur="indefinite" restart="never" nodeType="tmRoot"/>
      </p:par>
    </p:tnLst>
  </p:timing>
  <p:txStyles>
    <p:titleStyle>
      <a:lvl1pPr algn="ctr"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hyperlink" Target="https://www.osha.gov/dsg/topics/agriculturaloperations/index.html" TargetMode="Externa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hyperlink" Target="http://go.ncsu.edu/TractorTal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Equipment</a:t>
            </a:r>
            <a:endParaRPr lang="en-US" dirty="0"/>
          </a:p>
        </p:txBody>
      </p:sp>
      <p:sp>
        <p:nvSpPr>
          <p:cNvPr id="4" name="Text Placeholder 3"/>
          <p:cNvSpPr>
            <a:spLocks noGrp="1"/>
          </p:cNvSpPr>
          <p:nvPr>
            <p:ph type="body" sz="quarter" idx="10"/>
          </p:nvPr>
        </p:nvSpPr>
        <p:spPr/>
        <p:txBody>
          <a:bodyPr/>
          <a:lstStyle/>
          <a:p>
            <a:endParaRPr lang="en-US"/>
          </a:p>
        </p:txBody>
      </p:sp>
    </p:spTree>
    <p:custDataLst>
      <p:tags r:id="rId1"/>
    </p:custDataLst>
    <p:extLst>
      <p:ext uri="{BB962C8B-B14F-4D97-AF65-F5344CB8AC3E}">
        <p14:creationId xmlns:p14="http://schemas.microsoft.com/office/powerpoint/2010/main" val="1166841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smtClean="0"/>
              <a:t>Hazardous Equipment</a:t>
            </a:r>
            <a:endParaRPr lang="en-US" dirty="0"/>
          </a:p>
        </p:txBody>
      </p:sp>
      <p:sp>
        <p:nvSpPr>
          <p:cNvPr id="8" name="AutoShape 4"/>
          <p:cNvSpPr>
            <a:spLocks noChangeArrowheads="1"/>
          </p:cNvSpPr>
          <p:nvPr/>
        </p:nvSpPr>
        <p:spPr bwMode="auto">
          <a:xfrm>
            <a:off x="324443" y="2494756"/>
            <a:ext cx="8495114" cy="3182144"/>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569720" y="2958828"/>
            <a:ext cx="8004561" cy="2566857"/>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b="1" i="1" dirty="0"/>
              <a:t>July 27, 9:20 a.m.</a:t>
            </a:r>
            <a:endParaRPr lang="en-US" dirty="0"/>
          </a:p>
          <a:p>
            <a:pPr algn="just"/>
            <a:r>
              <a:rPr lang="en-US" dirty="0"/>
              <a:t>Preventing mildew on the grapes is vital, so spraying sulfur on the vineyards at Hammond Brothers Winery was routine for Marty. Unfortunately, sprayer clogs are also routine! In the middle of the field, Marty stopped the tractor and walked back to take a look at the clogged sprayer attachment. In an effort to clear the problem, he pushed a 12-inch wrench into an opening leading to the rotating auger which was designed to spread the sulfur within the sprayer. As the auger turned, it caught Marty’s hand and pulled him into the rotating equipment. His right index finger was immediately amputated. </a:t>
            </a:r>
            <a:r>
              <a:rPr lang="en-US" b="1" i="1" dirty="0"/>
              <a:t>What went wrong?</a:t>
            </a:r>
            <a:endParaRPr lang="en-US" b="1" i="1" dirty="0"/>
          </a:p>
        </p:txBody>
      </p:sp>
      <p:sp>
        <p:nvSpPr>
          <p:cNvPr id="11" name="Text Box 5"/>
          <p:cNvSpPr txBox="1">
            <a:spLocks noChangeArrowheads="1"/>
          </p:cNvSpPr>
          <p:nvPr/>
        </p:nvSpPr>
        <p:spPr bwMode="auto">
          <a:xfrm>
            <a:off x="569719" y="2545555"/>
            <a:ext cx="8004561"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r>
              <a:rPr lang="en-US" sz="2600" b="1" dirty="0" smtClean="0"/>
              <a:t>What went wrong?</a:t>
            </a:r>
            <a:endParaRPr lang="en-US" sz="2600" dirty="0"/>
          </a:p>
        </p:txBody>
      </p:sp>
    </p:spTree>
    <p:custDataLst>
      <p:tags r:id="rId1"/>
    </p:custDataLst>
    <p:extLst>
      <p:ext uri="{BB962C8B-B14F-4D97-AF65-F5344CB8AC3E}">
        <p14:creationId xmlns:p14="http://schemas.microsoft.com/office/powerpoint/2010/main" val="200213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Hazardous Equipment</a:t>
            </a:r>
          </a:p>
        </p:txBody>
      </p:sp>
      <p:sp>
        <p:nvSpPr>
          <p:cNvPr id="8" name="AutoShape 4"/>
          <p:cNvSpPr>
            <a:spLocks noChangeArrowheads="1"/>
          </p:cNvSpPr>
          <p:nvPr/>
        </p:nvSpPr>
        <p:spPr bwMode="auto">
          <a:xfrm>
            <a:off x="627211" y="2647331"/>
            <a:ext cx="7889578" cy="3067840"/>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1053210" y="3360172"/>
            <a:ext cx="7037580" cy="217700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342900" indent="-342900" algn="just">
              <a:spcAft>
                <a:spcPts val="1000"/>
              </a:spcAft>
              <a:buFont typeface="Arial" panose="020B0604020202020204" pitchFamily="34" charset="0"/>
              <a:buChar char="•"/>
            </a:pPr>
            <a:r>
              <a:rPr lang="en-US" sz="2400" dirty="0" smtClean="0"/>
              <a:t>How </a:t>
            </a:r>
            <a:r>
              <a:rPr lang="en-US" sz="2400" dirty="0"/>
              <a:t>could Marty’s accident have been prevented?</a:t>
            </a:r>
          </a:p>
          <a:p>
            <a:pPr marL="342900" indent="-342900" algn="just">
              <a:spcAft>
                <a:spcPts val="1000"/>
              </a:spcAft>
              <a:buFont typeface="Arial" panose="020B0604020202020204" pitchFamily="34" charset="0"/>
              <a:buChar char="•"/>
            </a:pPr>
            <a:r>
              <a:rPr lang="en-US" sz="2400" dirty="0" smtClean="0"/>
              <a:t>Before </a:t>
            </a:r>
            <a:r>
              <a:rPr lang="en-US" sz="2400" dirty="0"/>
              <a:t>clearing a jam in any equipment, what precautions must be in place?</a:t>
            </a:r>
          </a:p>
          <a:p>
            <a:pPr marL="342900" indent="-342900" algn="just">
              <a:spcAft>
                <a:spcPts val="1000"/>
              </a:spcAft>
              <a:buFont typeface="Arial" panose="020B0604020202020204" pitchFamily="34" charset="0"/>
              <a:buChar char="•"/>
            </a:pPr>
            <a:r>
              <a:rPr lang="en-US" sz="2400" dirty="0" smtClean="0"/>
              <a:t>What </a:t>
            </a:r>
            <a:r>
              <a:rPr lang="en-US" sz="2400" dirty="0"/>
              <a:t>equipment do you use that has pinch points? Rotating parts? Is designed to cut? Other dangers</a:t>
            </a:r>
            <a:r>
              <a:rPr lang="en-US" sz="2400" dirty="0" smtClean="0"/>
              <a:t>?</a:t>
            </a:r>
            <a:endParaRPr lang="en-US" sz="2400" dirty="0"/>
          </a:p>
        </p:txBody>
      </p:sp>
      <p:sp>
        <p:nvSpPr>
          <p:cNvPr id="5" name="Text Box 5"/>
          <p:cNvSpPr txBox="1">
            <a:spLocks noChangeArrowheads="1"/>
          </p:cNvSpPr>
          <p:nvPr/>
        </p:nvSpPr>
        <p:spPr bwMode="auto">
          <a:xfrm>
            <a:off x="1053210" y="2775972"/>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Discussion Drivers</a:t>
            </a:r>
            <a:endParaRPr lang="en-US" sz="2600" dirty="0"/>
          </a:p>
        </p:txBody>
      </p:sp>
    </p:spTree>
    <p:custDataLst>
      <p:tags r:id="rId1"/>
    </p:custDataLst>
    <p:extLst>
      <p:ext uri="{BB962C8B-B14F-4D97-AF65-F5344CB8AC3E}">
        <p14:creationId xmlns:p14="http://schemas.microsoft.com/office/powerpoint/2010/main" val="220709059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Hazardous Equipment</a:t>
            </a:r>
          </a:p>
        </p:txBody>
      </p:sp>
      <p:sp>
        <p:nvSpPr>
          <p:cNvPr id="8" name="AutoShape 4"/>
          <p:cNvSpPr>
            <a:spLocks noChangeArrowheads="1"/>
          </p:cNvSpPr>
          <p:nvPr/>
        </p:nvSpPr>
        <p:spPr bwMode="auto">
          <a:xfrm>
            <a:off x="366498" y="2125682"/>
            <a:ext cx="8411004" cy="3945690"/>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687426" y="2483958"/>
            <a:ext cx="7769149" cy="935641"/>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sz="1400" dirty="0"/>
              <a:t>Agricultural workers use a wide variety of equipment — from tractors, mowers, spreaders, and blowers to knives, hoes, and grinders. No matter how different this equipment might seem, they are all potentially dangerous when used or maintained improperly or carelessly. Before using any equipment or machinery, consider these questions:</a:t>
            </a:r>
            <a:endParaRPr lang="en-US" sz="1400" dirty="0"/>
          </a:p>
        </p:txBody>
      </p:sp>
      <p:sp>
        <p:nvSpPr>
          <p:cNvPr id="5" name="Text Box 5"/>
          <p:cNvSpPr txBox="1">
            <a:spLocks noChangeArrowheads="1"/>
          </p:cNvSpPr>
          <p:nvPr/>
        </p:nvSpPr>
        <p:spPr bwMode="auto">
          <a:xfrm>
            <a:off x="1053210" y="2090589"/>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Hazardous Equipment</a:t>
            </a:r>
            <a:endParaRPr lang="en-US" sz="2600" dirty="0"/>
          </a:p>
        </p:txBody>
      </p:sp>
      <p:sp>
        <p:nvSpPr>
          <p:cNvPr id="6" name="Text Box 5"/>
          <p:cNvSpPr txBox="1">
            <a:spLocks noChangeArrowheads="1"/>
          </p:cNvSpPr>
          <p:nvPr/>
        </p:nvSpPr>
        <p:spPr bwMode="auto">
          <a:xfrm>
            <a:off x="866570" y="3337896"/>
            <a:ext cx="7410861" cy="2702791"/>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285750" indent="-285750" algn="just">
              <a:spcAft>
                <a:spcPts val="100"/>
              </a:spcAft>
              <a:buFont typeface="Arial" panose="020B0604020202020204" pitchFamily="34" charset="0"/>
              <a:buChar char="•"/>
            </a:pPr>
            <a:r>
              <a:rPr lang="en-US" sz="1500" b="1" dirty="0"/>
              <a:t>Does the equipment appear to be in good condition and maintained to the manufacturer’s instructions?</a:t>
            </a:r>
          </a:p>
          <a:p>
            <a:pPr marL="285750" indent="-285750" algn="just">
              <a:spcAft>
                <a:spcPts val="100"/>
              </a:spcAft>
              <a:buFont typeface="Arial" panose="020B0604020202020204" pitchFamily="34" charset="0"/>
              <a:buChar char="•"/>
            </a:pPr>
            <a:r>
              <a:rPr lang="en-US" sz="1500" b="1" dirty="0"/>
              <a:t>Have you been specifically trained to use this equipment?</a:t>
            </a:r>
          </a:p>
          <a:p>
            <a:pPr marL="285750" indent="-285750" algn="just">
              <a:spcAft>
                <a:spcPts val="100"/>
              </a:spcAft>
              <a:buFont typeface="Arial" panose="020B0604020202020204" pitchFamily="34" charset="0"/>
              <a:buChar char="•"/>
            </a:pPr>
            <a:r>
              <a:rPr lang="en-US" sz="1500" b="1" dirty="0"/>
              <a:t>Do you know how to shut-off the equipment?</a:t>
            </a:r>
          </a:p>
          <a:p>
            <a:pPr marL="285750" indent="-285750" algn="just">
              <a:spcAft>
                <a:spcPts val="100"/>
              </a:spcAft>
              <a:buFont typeface="Arial" panose="020B0604020202020204" pitchFamily="34" charset="0"/>
              <a:buChar char="•"/>
            </a:pPr>
            <a:r>
              <a:rPr lang="en-US" sz="1500" b="1" dirty="0"/>
              <a:t>Are you familiar with its operation, potential dangers, and safety features?</a:t>
            </a:r>
          </a:p>
          <a:p>
            <a:pPr marL="285750" indent="-285750" algn="just">
              <a:spcAft>
                <a:spcPts val="100"/>
              </a:spcAft>
              <a:buFont typeface="Arial" panose="020B0604020202020204" pitchFamily="34" charset="0"/>
              <a:buChar char="•"/>
            </a:pPr>
            <a:r>
              <a:rPr lang="en-US" sz="1500" b="1" dirty="0"/>
              <a:t>Are you protected from moving parts and flying debris or sparks by guards and shields?</a:t>
            </a:r>
          </a:p>
          <a:p>
            <a:pPr marL="285750" indent="-285750" algn="just">
              <a:spcAft>
                <a:spcPts val="100"/>
              </a:spcAft>
              <a:buFont typeface="Arial" panose="020B0604020202020204" pitchFamily="34" charset="0"/>
              <a:buChar char="•"/>
            </a:pPr>
            <a:r>
              <a:rPr lang="en-US" sz="1500" b="1" dirty="0"/>
              <a:t>Are you familiar with when and how to lock-out equipment?</a:t>
            </a:r>
          </a:p>
          <a:p>
            <a:pPr marL="285750" indent="-285750" algn="just">
              <a:spcAft>
                <a:spcPts val="100"/>
              </a:spcAft>
              <a:buFont typeface="Arial" panose="020B0604020202020204" pitchFamily="34" charset="0"/>
              <a:buChar char="•"/>
            </a:pPr>
            <a:r>
              <a:rPr lang="en-US" sz="1500" b="1" dirty="0"/>
              <a:t>Do you have all the personal protection you need — </a:t>
            </a:r>
            <a:r>
              <a:rPr lang="en-US" sz="1500" b="1" i="1" dirty="0"/>
              <a:t>safety glasses/goggles, hearing protection, gloves, proper shoes and clothing, head protection?</a:t>
            </a:r>
          </a:p>
          <a:p>
            <a:pPr marL="285750" indent="-285750" algn="just">
              <a:spcAft>
                <a:spcPts val="100"/>
              </a:spcAft>
              <a:buFont typeface="Arial" panose="020B0604020202020204" pitchFamily="34" charset="0"/>
              <a:buChar char="•"/>
            </a:pPr>
            <a:r>
              <a:rPr lang="en-US" sz="1500" b="1" dirty="0"/>
              <a:t>Are there no strings or loose ends on your clothing and is long hair tied back to </a:t>
            </a:r>
            <a:r>
              <a:rPr lang="en-US" sz="1500" b="1" dirty="0" smtClean="0"/>
              <a:t/>
            </a:r>
            <a:br>
              <a:rPr lang="en-US" sz="1500" b="1" dirty="0" smtClean="0"/>
            </a:br>
            <a:r>
              <a:rPr lang="en-US" sz="1500" b="1" dirty="0" smtClean="0"/>
              <a:t>prevent </a:t>
            </a:r>
            <a:r>
              <a:rPr lang="en-US" sz="1500" b="1" dirty="0"/>
              <a:t>entanglement?</a:t>
            </a:r>
            <a:endParaRPr lang="en-US" sz="1500" dirty="0"/>
          </a:p>
        </p:txBody>
      </p:sp>
    </p:spTree>
    <p:custDataLst>
      <p:tags r:id="rId1"/>
    </p:custDataLst>
    <p:extLst>
      <p:ext uri="{BB962C8B-B14F-4D97-AF65-F5344CB8AC3E}">
        <p14:creationId xmlns:p14="http://schemas.microsoft.com/office/powerpoint/2010/main" val="327220704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Hazardous Equipment</a:t>
            </a:r>
          </a:p>
        </p:txBody>
      </p:sp>
      <p:sp>
        <p:nvSpPr>
          <p:cNvPr id="8" name="AutoShape 4"/>
          <p:cNvSpPr>
            <a:spLocks noChangeArrowheads="1"/>
          </p:cNvSpPr>
          <p:nvPr/>
        </p:nvSpPr>
        <p:spPr bwMode="auto">
          <a:xfrm>
            <a:off x="652611" y="2193962"/>
            <a:ext cx="7838778" cy="3845890"/>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945260" y="2658034"/>
            <a:ext cx="7253480" cy="3274743"/>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285750" indent="-285750" algn="just">
              <a:spcAft>
                <a:spcPts val="300"/>
              </a:spcAft>
              <a:buFont typeface="Arial" panose="020B0604020202020204" pitchFamily="34" charset="0"/>
              <a:buChar char="•"/>
            </a:pPr>
            <a:r>
              <a:rPr lang="en-US" b="1" dirty="0" smtClean="0"/>
              <a:t>Pinch </a:t>
            </a:r>
            <a:r>
              <a:rPr lang="en-US" b="1" dirty="0"/>
              <a:t>Points -</a:t>
            </a:r>
            <a:r>
              <a:rPr lang="en-US" dirty="0"/>
              <a:t> </a:t>
            </a:r>
            <a:r>
              <a:rPr lang="en-US" dirty="0"/>
              <a:t>where two rotating surfaces meet (feed rollers, gears, or a belt and pulley). A body part could get caught between the parts.</a:t>
            </a:r>
            <a:endParaRPr lang="en-US" dirty="0"/>
          </a:p>
          <a:p>
            <a:pPr marL="285750" indent="-285750" algn="just">
              <a:spcAft>
                <a:spcPts val="300"/>
              </a:spcAft>
              <a:buFont typeface="Arial" panose="020B0604020202020204" pitchFamily="34" charset="0"/>
              <a:buChar char="•"/>
            </a:pPr>
            <a:r>
              <a:rPr lang="en-US" b="1" dirty="0" smtClean="0"/>
              <a:t>Wrap </a:t>
            </a:r>
            <a:r>
              <a:rPr lang="en-US" b="1" dirty="0"/>
              <a:t>Points - </a:t>
            </a:r>
            <a:r>
              <a:rPr lang="en-US" dirty="0"/>
              <a:t>rotating shafts, such as a Power Take Off (PTO) where a sleeve, pant leg, long hair, or other hanging or loose item could get caught.</a:t>
            </a:r>
            <a:endParaRPr lang="en-US" dirty="0"/>
          </a:p>
          <a:p>
            <a:pPr marL="285750" indent="-285750" algn="just">
              <a:spcAft>
                <a:spcPts val="300"/>
              </a:spcAft>
              <a:buFont typeface="Arial" panose="020B0604020202020204" pitchFamily="34" charset="0"/>
              <a:buChar char="•"/>
            </a:pPr>
            <a:r>
              <a:rPr lang="en-US" b="1" dirty="0" smtClean="0"/>
              <a:t>Shear </a:t>
            </a:r>
            <a:r>
              <a:rPr lang="en-US" b="1" dirty="0"/>
              <a:t>Points -</a:t>
            </a:r>
            <a:r>
              <a:rPr lang="en-US" dirty="0"/>
              <a:t> </a:t>
            </a:r>
            <a:r>
              <a:rPr lang="en-US" dirty="0"/>
              <a:t>where the edges of two objects come together to cut, such as a grain auger. Injury is usually amputation.</a:t>
            </a:r>
            <a:endParaRPr lang="en-US" dirty="0"/>
          </a:p>
          <a:p>
            <a:pPr marL="285750" indent="-285750" algn="just">
              <a:spcAft>
                <a:spcPts val="300"/>
              </a:spcAft>
              <a:buFont typeface="Arial" panose="020B0604020202020204" pitchFamily="34" charset="0"/>
              <a:buChar char="•"/>
            </a:pPr>
            <a:r>
              <a:rPr lang="en-US" b="1" dirty="0" smtClean="0"/>
              <a:t>Cutting </a:t>
            </a:r>
            <a:r>
              <a:rPr lang="en-US" b="1" dirty="0"/>
              <a:t>Points</a:t>
            </a:r>
            <a:r>
              <a:rPr lang="en-US" dirty="0"/>
              <a:t> - </a:t>
            </a:r>
            <a:r>
              <a:rPr lang="en-US" dirty="0"/>
              <a:t>blades on mowers and harvesters that are designed to cut. </a:t>
            </a:r>
            <a:endParaRPr lang="en-US" dirty="0"/>
          </a:p>
          <a:p>
            <a:pPr marL="285750" indent="-285750" algn="just">
              <a:spcAft>
                <a:spcPts val="300"/>
              </a:spcAft>
              <a:buFont typeface="Arial" panose="020B0604020202020204" pitchFamily="34" charset="0"/>
              <a:buChar char="•"/>
            </a:pPr>
            <a:r>
              <a:rPr lang="en-US" b="1" dirty="0" smtClean="0"/>
              <a:t>Flying </a:t>
            </a:r>
            <a:r>
              <a:rPr lang="en-US" b="1" dirty="0"/>
              <a:t>Debris and Sparks -</a:t>
            </a:r>
            <a:r>
              <a:rPr lang="en-US" dirty="0"/>
              <a:t> </a:t>
            </a:r>
            <a:r>
              <a:rPr lang="en-US" dirty="0"/>
              <a:t>grinders and saws are two examples of tools that produce flying particles or sparks that can cause injury.</a:t>
            </a:r>
            <a:endParaRPr lang="en-US" dirty="0"/>
          </a:p>
        </p:txBody>
      </p:sp>
      <p:sp>
        <p:nvSpPr>
          <p:cNvPr id="5" name="Text Box 5"/>
          <p:cNvSpPr txBox="1">
            <a:spLocks noChangeArrowheads="1"/>
          </p:cNvSpPr>
          <p:nvPr/>
        </p:nvSpPr>
        <p:spPr bwMode="auto">
          <a:xfrm>
            <a:off x="1053210" y="2238934"/>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Guards Should </a:t>
            </a:r>
            <a:r>
              <a:rPr lang="en-US" sz="2600" b="1" smtClean="0"/>
              <a:t>Protect You From:</a:t>
            </a:r>
            <a:endParaRPr lang="en-US" sz="2600" dirty="0"/>
          </a:p>
        </p:txBody>
      </p:sp>
    </p:spTree>
    <p:custDataLst>
      <p:tags r:id="rId1"/>
    </p:custDataLst>
    <p:extLst>
      <p:ext uri="{BB962C8B-B14F-4D97-AF65-F5344CB8AC3E}">
        <p14:creationId xmlns:p14="http://schemas.microsoft.com/office/powerpoint/2010/main" val="216931456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Hazardous Equipment</a:t>
            </a:r>
            <a:endParaRPr lang="en-US" dirty="0"/>
          </a:p>
        </p:txBody>
      </p:sp>
      <p:sp>
        <p:nvSpPr>
          <p:cNvPr id="5" name="Subtitle 4"/>
          <p:cNvSpPr>
            <a:spLocks noGrp="1"/>
          </p:cNvSpPr>
          <p:nvPr>
            <p:ph type="subTitle" idx="1"/>
          </p:nvPr>
        </p:nvSpPr>
        <p:spPr>
          <a:xfrm>
            <a:off x="8001" y="2807957"/>
            <a:ext cx="9127998" cy="2010807"/>
          </a:xfrm>
        </p:spPr>
        <p:txBody>
          <a:bodyPr>
            <a:spAutoFit/>
          </a:bodyPr>
          <a:lstStyle/>
          <a:p>
            <a:r>
              <a:rPr lang="en-US" i="1" dirty="0"/>
              <a:t>For more Information on Hazardous Equipment and Farm Safety visit: </a:t>
            </a:r>
            <a:r>
              <a:rPr lang="en-US" i="1" u="sng" dirty="0" smtClean="0">
                <a:hlinkClick r:id="rId3"/>
              </a:rPr>
              <a:t>osha.gov/</a:t>
            </a:r>
            <a:r>
              <a:rPr lang="en-US" i="1" u="sng" dirty="0" err="1" smtClean="0">
                <a:hlinkClick r:id="rId3"/>
              </a:rPr>
              <a:t>dsg</a:t>
            </a:r>
            <a:r>
              <a:rPr lang="en-US" i="1" u="sng" dirty="0" smtClean="0">
                <a:hlinkClick r:id="rId3"/>
              </a:rPr>
              <a:t>/topics/</a:t>
            </a:r>
            <a:r>
              <a:rPr lang="en-US" i="1" u="sng" dirty="0" err="1" smtClean="0">
                <a:hlinkClick r:id="rId3"/>
              </a:rPr>
              <a:t>agriculturaloperations</a:t>
            </a:r>
            <a:r>
              <a:rPr lang="en-US" i="1" u="sng" dirty="0" smtClean="0">
                <a:hlinkClick r:id="rId3"/>
              </a:rPr>
              <a:t>/index.html</a:t>
            </a:r>
            <a:endParaRPr lang="en-US" dirty="0"/>
          </a:p>
          <a:p>
            <a:endParaRPr lang="en-US" i="1" dirty="0"/>
          </a:p>
          <a:p>
            <a:r>
              <a:rPr lang="en-US" i="1" dirty="0"/>
              <a:t>For more Tractor Talks, </a:t>
            </a:r>
            <a:r>
              <a:rPr lang="en-US" i="1" dirty="0" smtClean="0"/>
              <a:t>visit:</a:t>
            </a:r>
            <a:br>
              <a:rPr lang="en-US" i="1" dirty="0" smtClean="0"/>
            </a:br>
            <a:r>
              <a:rPr lang="en-US" i="1" dirty="0" smtClean="0">
                <a:hlinkClick r:id="rId4"/>
              </a:rPr>
              <a:t>go.ncsu.edu/</a:t>
            </a:r>
            <a:r>
              <a:rPr lang="en-US" i="1" dirty="0" err="1" smtClean="0">
                <a:hlinkClick r:id="rId4"/>
              </a:rPr>
              <a:t>TractorTalks</a:t>
            </a:r>
            <a:endParaRPr lang="en-US" i="1" dirty="0"/>
          </a:p>
        </p:txBody>
      </p:sp>
    </p:spTree>
    <p:custDataLst>
      <p:tags r:id="rId1"/>
    </p:custDataLst>
    <p:extLst>
      <p:ext uri="{BB962C8B-B14F-4D97-AF65-F5344CB8AC3E}">
        <p14:creationId xmlns:p14="http://schemas.microsoft.com/office/powerpoint/2010/main" val="2687130723"/>
      </p:ext>
    </p:extLst>
  </p:cSld>
  <p:clrMapOvr>
    <a:masterClrMapping/>
  </p:clrMapOvr>
  <p:transition spd="slow">
    <p:push dir="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0B700"/>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580</Words>
  <Application>Microsoft Office PowerPoint</Application>
  <PresentationFormat>On-screen Show (4:3)</PresentationFormat>
  <Paragraphs>39</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Hazardous Equipment</vt:lpstr>
      <vt:lpstr>Hazardous Equipment</vt:lpstr>
      <vt:lpstr>Hazardous Equipment</vt:lpstr>
      <vt:lpstr>Hazardous Equipment</vt:lpstr>
      <vt:lpstr>Hazardous Equipment</vt:lpstr>
      <vt:lpstr>Hazardous Equipment</vt:lpstr>
    </vt:vector>
  </TitlesOfParts>
  <Company>North Carolina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Sigfrit</dc:creator>
  <cp:lastModifiedBy>Richard Sigfrit</cp:lastModifiedBy>
  <cp:revision>29</cp:revision>
  <dcterms:created xsi:type="dcterms:W3CDTF">2016-03-31T20:13:14Z</dcterms:created>
  <dcterms:modified xsi:type="dcterms:W3CDTF">2016-08-01T19:18:21Z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A2ABDAA3-7BBA-4800-97D9-0520A64C1F58</vt:lpwstr>
  </property>
  <property fmtid="{D5CDD505-2E9C-101B-9397-08002B2CF9AE}" pid="3" name="ArticulatePath">
    <vt:lpwstr>Presentation1</vt:lpwstr>
  </property>
</Properties>
</file>