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60" r:id="rId4"/>
    <p:sldId id="257" r:id="rId5"/>
    <p:sldId id="258" r:id="rId6"/>
    <p:sldId id="262"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B5CC00"/>
    <a:srgbClr val="90B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011" autoAdjust="0"/>
  </p:normalViewPr>
  <p:slideViewPr>
    <p:cSldViewPr snapToGrid="0">
      <p:cViewPr varScale="1">
        <p:scale>
          <a:sx n="77" d="100"/>
          <a:sy n="77" d="100"/>
        </p:scale>
        <p:origin x="1416" y="5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39467-4F8B-4BE3-96A4-1D6EA80FDBF7}" type="datetimeFigureOut">
              <a:rPr lang="en-US" smtClean="0"/>
              <a:t>8/1/2016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78549-D882-40A5-BA43-DC04BEF8BE04}" type="slidenum">
              <a:rPr lang="en-US" smtClean="0"/>
              <a:t>‹#›</a:t>
            </a:fld>
            <a:endParaRPr lang="en-US"/>
          </a:p>
        </p:txBody>
      </p:sp>
    </p:spTree>
    <p:extLst>
      <p:ext uri="{BB962C8B-B14F-4D97-AF65-F5344CB8AC3E}">
        <p14:creationId xmlns:p14="http://schemas.microsoft.com/office/powerpoint/2010/main" val="246239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osha.gov/SLTC/confinedspaces/index.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Tips for Talking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Plan ahead.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Be familiar and comfortable with the topic.</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Make it relevant.  </a:t>
            </a:r>
            <a:r>
              <a:rPr lang="en-US" sz="1200" i="1" kern="1200" dirty="0" smtClean="0">
                <a:solidFill>
                  <a:schemeClr val="tx1"/>
                </a:solidFill>
                <a:effectLst/>
                <a:latin typeface="+mn-lt"/>
                <a:ea typeface="+mn-ea"/>
                <a:cs typeface="+mn-cs"/>
              </a:rPr>
              <a:t>Include related tasks and work areas or events.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Involve your workers.  </a:t>
            </a:r>
            <a:r>
              <a:rPr lang="en-US" sz="1200" i="1" kern="1200" dirty="0" smtClean="0">
                <a:solidFill>
                  <a:schemeClr val="tx1"/>
                </a:solidFill>
                <a:effectLst/>
                <a:latin typeface="+mn-lt"/>
                <a:ea typeface="+mn-ea"/>
                <a:cs typeface="+mn-cs"/>
              </a:rPr>
              <a:t>Ask questions that lead to participation.  See suggestions under ‘Discussion Drivers’.</a:t>
            </a:r>
            <a:endParaRPr lang="en-US" sz="1200" i="0"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For more Information on Confined Space Safety visit: </a:t>
            </a:r>
            <a:r>
              <a:rPr lang="en-US" sz="1200" i="1" u="sng" kern="1200" dirty="0" smtClean="0">
                <a:solidFill>
                  <a:schemeClr val="tx1"/>
                </a:solidFill>
                <a:effectLst/>
                <a:latin typeface="+mn-lt"/>
                <a:ea typeface="+mn-ea"/>
                <a:cs typeface="+mn-cs"/>
                <a:hlinkClick r:id="rId3"/>
              </a:rPr>
              <a:t>https://www.osha.gov/SLTC/confinedspaces/index.html</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378549-D882-40A5-BA43-DC04BEF8BE04}" type="slidenum">
              <a:rPr lang="en-US" smtClean="0"/>
              <a:t>1</a:t>
            </a:fld>
            <a:endParaRPr lang="en-US"/>
          </a:p>
        </p:txBody>
      </p:sp>
    </p:spTree>
    <p:extLst>
      <p:ext uri="{BB962C8B-B14F-4D97-AF65-F5344CB8AC3E}">
        <p14:creationId xmlns:p14="http://schemas.microsoft.com/office/powerpoint/2010/main" val="178487024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Background">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11" name="Rectangle 10"/>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Placeholder 1"/>
          <p:cNvSpPr>
            <a:spLocks noGrp="1"/>
          </p:cNvSpPr>
          <p:nvPr>
            <p:ph type="title"/>
          </p:nvPr>
        </p:nvSpPr>
        <p:spPr>
          <a:xfrm>
            <a:off x="2680570" y="977030"/>
            <a:ext cx="6450904" cy="7637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15" name="Rectangle 14"/>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16" name="Picture 1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Tree>
    <p:custDataLst>
      <p:tags r:id="rId1"/>
    </p:custDataLst>
    <p:extLst>
      <p:ext uri="{BB962C8B-B14F-4D97-AF65-F5344CB8AC3E}">
        <p14:creationId xmlns:p14="http://schemas.microsoft.com/office/powerpoint/2010/main" val="3544342791"/>
      </p:ext>
    </p:extLst>
  </p:cSld>
  <p:clrMapOvr>
    <a:masterClrMapping/>
  </p:clrMapOvr>
  <p:transition spd="slow">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imated Background for 1st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5" name="Rectangle 4"/>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7" name="Rectangle 6"/>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
        <p:nvSpPr>
          <p:cNvPr id="10" name="Title Placeholder 1"/>
          <p:cNvSpPr>
            <a:spLocks noGrp="1"/>
          </p:cNvSpPr>
          <p:nvPr>
            <p:ph type="title"/>
          </p:nvPr>
        </p:nvSpPr>
        <p:spPr>
          <a:xfrm>
            <a:off x="278924" y="2823213"/>
            <a:ext cx="8586152" cy="763763"/>
          </a:xfrm>
          <a:prstGeom prst="rect">
            <a:avLst/>
          </a:prstGeom>
        </p:spPr>
        <p:txBody>
          <a:bodyPr vert="horz" lIns="91440" tIns="45720" rIns="91440" bIns="45720" rtlCol="0" anchor="ctr">
            <a:normAutofit/>
          </a:bodyPr>
          <a:lstStyle>
            <a:lvl1pPr>
              <a:defRPr sz="4000"/>
            </a:lvl1pPr>
          </a:lstStyle>
          <a:p>
            <a:r>
              <a:rPr lang="en-US" dirty="0" smtClean="0"/>
              <a:t>Click to edit Master title style</a:t>
            </a:r>
            <a:endParaRPr lang="en-US" dirty="0"/>
          </a:p>
        </p:txBody>
      </p:sp>
      <p:sp>
        <p:nvSpPr>
          <p:cNvPr id="14" name="Text Placeholder 13"/>
          <p:cNvSpPr>
            <a:spLocks noGrp="1"/>
          </p:cNvSpPr>
          <p:nvPr>
            <p:ph type="body" sz="quarter" idx="10" hasCustomPrompt="1"/>
          </p:nvPr>
        </p:nvSpPr>
        <p:spPr>
          <a:xfrm>
            <a:off x="433253" y="3754438"/>
            <a:ext cx="8277495" cy="507831"/>
          </a:xfrm>
          <a:noFill/>
        </p:spPr>
        <p:txBody>
          <a:bodyPr wrap="square" rtlCol="0">
            <a:spAutoFit/>
          </a:bodyPr>
          <a:lstStyle>
            <a:lvl1pPr marL="0" indent="0">
              <a:buNone/>
              <a:defRPr lang="en-US" sz="3000" dirty="0" smtClean="0"/>
            </a:lvl1pPr>
            <a:lvl2pPr>
              <a:defRPr lang="en-US" sz="1800" dirty="0" smtClean="0"/>
            </a:lvl2pPr>
            <a:lvl3pPr>
              <a:defRPr lang="en-US" sz="1800" dirty="0" smtClean="0"/>
            </a:lvl3pPr>
            <a:lvl4pPr>
              <a:defRPr lang="en-US" dirty="0" smtClean="0"/>
            </a:lvl4pPr>
            <a:lvl5pPr>
              <a:defRPr lang="en-US" dirty="0"/>
            </a:lvl5pPr>
          </a:lstStyle>
          <a:p>
            <a:pPr marL="0" lvl="0" algn="ctr"/>
            <a:r>
              <a:rPr lang="en-US" dirty="0" smtClean="0"/>
              <a:t>Click to edit Speaker’s Name</a:t>
            </a:r>
          </a:p>
        </p:txBody>
      </p:sp>
      <p:sp>
        <p:nvSpPr>
          <p:cNvPr id="11" name="TextBox 10"/>
          <p:cNvSpPr txBox="1"/>
          <p:nvPr userDrawn="1"/>
        </p:nvSpPr>
        <p:spPr>
          <a:xfrm>
            <a:off x="187966" y="5375233"/>
            <a:ext cx="8768068" cy="663948"/>
          </a:xfrm>
          <a:prstGeom prst="rect">
            <a:avLst/>
          </a:prstGeom>
          <a:noFill/>
        </p:spPr>
        <p:txBody>
          <a:bodyPr wrap="square" rtlCol="0">
            <a:spAutoFit/>
          </a:bodyPr>
          <a:lstStyle/>
          <a:p>
            <a:pPr algn="ctr"/>
            <a:r>
              <a:rPr lang="en-US" sz="1300" dirty="0" smtClean="0"/>
              <a:t>This material was produced under grant number SH-27619-15-60-F-37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1300" dirty="0"/>
          </a:p>
        </p:txBody>
      </p:sp>
    </p:spTree>
    <p:custDataLst>
      <p:tags r:id="rId1"/>
    </p:custDataLst>
    <p:extLst>
      <p:ext uri="{BB962C8B-B14F-4D97-AF65-F5344CB8AC3E}">
        <p14:creationId xmlns:p14="http://schemas.microsoft.com/office/powerpoint/2010/main" val="1474440034"/>
      </p:ext>
    </p:extLst>
  </p:cSld>
  <p:clrMapOvr>
    <a:masterClrMapping/>
  </p:clrMapOvr>
  <p:transition spd="slow">
    <p:push dir="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14:presetBounceEnd="16667">
                                      <p:stCondLst>
                                        <p:cond delay="0"/>
                                      </p:stCondLst>
                                      <p:childTnLst>
                                        <p:animMotion origin="layout" path="M -0.25001 -2.22222E-6 L 5E-6 -2.22222E-6 " pathEditMode="relative" rAng="0" ptsTypes="AA" p14:bounceEnd="16667">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stCondLst>
                                        <p:cond delay="0"/>
                                      </p:stCondLst>
                                      <p:childTnLst>
                                        <p:animMotion origin="layout" path="M -0.25001 -2.22222E-6 L 5E-6 -2.22222E-6 " pathEditMode="relative" rAng="0" ptsTypes="AA">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129425"/>
            <a:ext cx="7886700" cy="39723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4"/>
    </p:custDataLst>
    <p:extLst>
      <p:ext uri="{BB962C8B-B14F-4D97-AF65-F5344CB8AC3E}">
        <p14:creationId xmlns:p14="http://schemas.microsoft.com/office/powerpoint/2010/main" val="62535272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slow">
    <p:push dir="r"/>
  </p:transition>
  <p:timing>
    <p:tnLst>
      <p:par>
        <p:cTn id="1" dur="indefinite" restart="never" nodeType="tmRoot"/>
      </p:par>
    </p:tnLst>
  </p:timing>
  <p:txStyles>
    <p:titleStyle>
      <a:lvl1pPr algn="ctr"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hyperlink" Target="https://www.osha.gov/SLTC/confinedspaces/index.html" TargetMode="Externa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hyperlink" Target="http://go.ncsu.edu/TractorTal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Confined Spaces</a:t>
            </a:r>
            <a:endParaRPr lang="en-US" dirty="0"/>
          </a:p>
        </p:txBody>
      </p:sp>
      <p:sp>
        <p:nvSpPr>
          <p:cNvPr id="4" name="Text Placeholder 3"/>
          <p:cNvSpPr>
            <a:spLocks noGrp="1"/>
          </p:cNvSpPr>
          <p:nvPr>
            <p:ph type="body" sz="quarter" idx="10"/>
          </p:nvPr>
        </p:nvSpPr>
        <p:spPr/>
        <p:txBody>
          <a:bodyPr/>
          <a:lstStyle/>
          <a:p>
            <a:endParaRPr lang="en-US"/>
          </a:p>
        </p:txBody>
      </p:sp>
    </p:spTree>
    <p:custDataLst>
      <p:tags r:id="rId1"/>
    </p:custDataLst>
    <p:extLst>
      <p:ext uri="{BB962C8B-B14F-4D97-AF65-F5344CB8AC3E}">
        <p14:creationId xmlns:p14="http://schemas.microsoft.com/office/powerpoint/2010/main" val="1166841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smtClean="0"/>
              <a:t>Confined Spaces</a:t>
            </a:r>
            <a:endParaRPr lang="en-US" dirty="0"/>
          </a:p>
        </p:txBody>
      </p:sp>
      <p:sp>
        <p:nvSpPr>
          <p:cNvPr id="8" name="AutoShape 4"/>
          <p:cNvSpPr>
            <a:spLocks noChangeArrowheads="1"/>
          </p:cNvSpPr>
          <p:nvPr/>
        </p:nvSpPr>
        <p:spPr bwMode="auto">
          <a:xfrm>
            <a:off x="324443" y="2362404"/>
            <a:ext cx="8495114" cy="3448844"/>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569720" y="2826476"/>
            <a:ext cx="8004561" cy="2843855"/>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b="1" i="1" dirty="0"/>
              <a:t>June 26, 2:25 p.m.</a:t>
            </a:r>
            <a:endParaRPr lang="en-US" dirty="0"/>
          </a:p>
          <a:p>
            <a:pPr algn="just"/>
            <a:r>
              <a:rPr lang="en-US" dirty="0"/>
              <a:t>Heritage Dairy has a 25 ft. square, 5 ft. deep manure pit inside a building. To say it was 31-year-old Travis’s least favorite place on the farm is an understatement. Unfortunately, the pump intake pipe had clogged and Travis climbed down into the pit to clear it. While in the pit, he was overcome and collapsed. Trent was standing at the entrance of the pit and saw his older brother collapse. He hurried into the pit to help, but was also quickly overcome and collapsed. Four hours later, their dad discovered the two men in the pit and called 911. The victims were pronounced dead at the scene by the coroner. The cause of death in both cases was methane asphyxiation. </a:t>
            </a:r>
            <a:r>
              <a:rPr lang="en-US" b="1" i="1" dirty="0"/>
              <a:t>What went wrong</a:t>
            </a:r>
            <a:r>
              <a:rPr lang="en-US" b="1" i="1" dirty="0" smtClean="0"/>
              <a:t>?</a:t>
            </a:r>
            <a:endParaRPr lang="en-US" dirty="0"/>
          </a:p>
        </p:txBody>
      </p:sp>
      <p:sp>
        <p:nvSpPr>
          <p:cNvPr id="11" name="Text Box 5"/>
          <p:cNvSpPr txBox="1">
            <a:spLocks noChangeArrowheads="1"/>
          </p:cNvSpPr>
          <p:nvPr/>
        </p:nvSpPr>
        <p:spPr bwMode="auto">
          <a:xfrm>
            <a:off x="569719" y="2413203"/>
            <a:ext cx="8004561"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r>
              <a:rPr lang="en-US" sz="2600" b="1" dirty="0" smtClean="0"/>
              <a:t>What went wrong?</a:t>
            </a:r>
            <a:endParaRPr lang="en-US" sz="2600" dirty="0"/>
          </a:p>
        </p:txBody>
      </p:sp>
    </p:spTree>
    <p:custDataLst>
      <p:tags r:id="rId1"/>
    </p:custDataLst>
    <p:extLst>
      <p:ext uri="{BB962C8B-B14F-4D97-AF65-F5344CB8AC3E}">
        <p14:creationId xmlns:p14="http://schemas.microsoft.com/office/powerpoint/2010/main" val="200213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Confined Spaces</a:t>
            </a:r>
          </a:p>
        </p:txBody>
      </p:sp>
      <p:sp>
        <p:nvSpPr>
          <p:cNvPr id="8" name="AutoShape 4"/>
          <p:cNvSpPr>
            <a:spLocks noChangeArrowheads="1"/>
          </p:cNvSpPr>
          <p:nvPr/>
        </p:nvSpPr>
        <p:spPr bwMode="auto">
          <a:xfrm>
            <a:off x="627211" y="2532673"/>
            <a:ext cx="7889578" cy="3191721"/>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996331" y="3156616"/>
            <a:ext cx="7151338" cy="2336024"/>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457200" indent="-457200" algn="just">
              <a:spcAft>
                <a:spcPts val="600"/>
              </a:spcAft>
              <a:buFont typeface="+mj-lt"/>
              <a:buAutoNum type="arabicPeriod"/>
            </a:pPr>
            <a:r>
              <a:rPr lang="en-US" sz="2200" dirty="0"/>
              <a:t>How might the brothers’ deaths have been prevented?</a:t>
            </a:r>
          </a:p>
          <a:p>
            <a:pPr marL="457200" indent="-457200" algn="just">
              <a:spcAft>
                <a:spcPts val="600"/>
              </a:spcAft>
              <a:buFont typeface="+mj-lt"/>
              <a:buAutoNum type="arabicPeriod"/>
            </a:pPr>
            <a:r>
              <a:rPr lang="en-US" sz="2200" dirty="0"/>
              <a:t>What confined spaces are you required to work in and what are their hazards?</a:t>
            </a:r>
          </a:p>
          <a:p>
            <a:pPr marL="457200" indent="-457200" algn="just">
              <a:spcAft>
                <a:spcPts val="600"/>
              </a:spcAft>
              <a:buFont typeface="+mj-lt"/>
              <a:buAutoNum type="arabicPeriod"/>
            </a:pPr>
            <a:r>
              <a:rPr lang="en-US" sz="2200" dirty="0"/>
              <a:t>Have you had the required training, fit-testing, and medical evaluation for respirator use? </a:t>
            </a:r>
          </a:p>
          <a:p>
            <a:pPr marL="457200" indent="-457200" algn="just">
              <a:spcAft>
                <a:spcPts val="600"/>
              </a:spcAft>
              <a:buFont typeface="+mj-lt"/>
              <a:buAutoNum type="arabicPeriod"/>
            </a:pPr>
            <a:r>
              <a:rPr lang="en-US" sz="2200" dirty="0"/>
              <a:t>What other hazards might be present in a confined space?</a:t>
            </a:r>
            <a:endParaRPr lang="en-US" sz="2200" dirty="0"/>
          </a:p>
        </p:txBody>
      </p:sp>
      <p:sp>
        <p:nvSpPr>
          <p:cNvPr id="5" name="Text Box 5"/>
          <p:cNvSpPr txBox="1">
            <a:spLocks noChangeArrowheads="1"/>
          </p:cNvSpPr>
          <p:nvPr/>
        </p:nvSpPr>
        <p:spPr bwMode="auto">
          <a:xfrm>
            <a:off x="1053210" y="2572416"/>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Discussion Drivers</a:t>
            </a:r>
            <a:endParaRPr lang="en-US" sz="2600" dirty="0"/>
          </a:p>
        </p:txBody>
      </p:sp>
    </p:spTree>
    <p:custDataLst>
      <p:tags r:id="rId1"/>
    </p:custDataLst>
    <p:extLst>
      <p:ext uri="{BB962C8B-B14F-4D97-AF65-F5344CB8AC3E}">
        <p14:creationId xmlns:p14="http://schemas.microsoft.com/office/powerpoint/2010/main" val="220709059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Confined Spaces</a:t>
            </a:r>
          </a:p>
        </p:txBody>
      </p:sp>
      <p:sp>
        <p:nvSpPr>
          <p:cNvPr id="8" name="AutoShape 4"/>
          <p:cNvSpPr>
            <a:spLocks noChangeArrowheads="1"/>
          </p:cNvSpPr>
          <p:nvPr/>
        </p:nvSpPr>
        <p:spPr bwMode="auto">
          <a:xfrm>
            <a:off x="151975" y="2164555"/>
            <a:ext cx="8840050" cy="3867945"/>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365563" y="2584660"/>
            <a:ext cx="8412875" cy="99719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sz="1500" dirty="0"/>
              <a:t>Farming sometimes requires workers to enter confined areas where oxygen levels may be inadequate, toxic gases are present, or physical and mechanical hazards create a risk. Before entering a confined space such as a manure pit, silo, grain bin, consider the potential hazards and how to protect yourself from injury, illness, or death. Here are some reminders of confined space hazards on farms:</a:t>
            </a:r>
            <a:endParaRPr lang="en-US" sz="1500" dirty="0"/>
          </a:p>
        </p:txBody>
      </p:sp>
      <p:sp>
        <p:nvSpPr>
          <p:cNvPr id="5" name="Text Box 5"/>
          <p:cNvSpPr txBox="1">
            <a:spLocks noChangeArrowheads="1"/>
          </p:cNvSpPr>
          <p:nvPr/>
        </p:nvSpPr>
        <p:spPr bwMode="auto">
          <a:xfrm>
            <a:off x="1053210" y="2215355"/>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Confined Space Hazards in Farming</a:t>
            </a:r>
            <a:endParaRPr lang="en-US" sz="2600" dirty="0"/>
          </a:p>
        </p:txBody>
      </p:sp>
      <p:sp>
        <p:nvSpPr>
          <p:cNvPr id="6" name="Text Box 5"/>
          <p:cNvSpPr txBox="1">
            <a:spLocks noChangeArrowheads="1"/>
          </p:cNvSpPr>
          <p:nvPr/>
        </p:nvSpPr>
        <p:spPr bwMode="auto">
          <a:xfrm>
            <a:off x="365563" y="3539303"/>
            <a:ext cx="8412875" cy="2382191"/>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285750" indent="-285750" algn="just">
              <a:buFont typeface="Arial" panose="020B0604020202020204" pitchFamily="34" charset="0"/>
              <a:buChar char="•"/>
            </a:pPr>
            <a:r>
              <a:rPr lang="en-US" sz="1500" b="1" dirty="0" smtClean="0"/>
              <a:t>Atmosphere </a:t>
            </a:r>
            <a:r>
              <a:rPr lang="en-US" sz="1500" b="1" dirty="0"/>
              <a:t>Hazards. </a:t>
            </a:r>
            <a:endParaRPr lang="en-US" sz="1500" dirty="0"/>
          </a:p>
          <a:p>
            <a:pPr marL="742950" lvl="1" indent="-285750" algn="just">
              <a:buFont typeface="Arial" panose="020B0604020202020204" pitchFamily="34" charset="0"/>
              <a:buChar char="•"/>
            </a:pPr>
            <a:r>
              <a:rPr lang="en-US" sz="1500" b="1" dirty="0" smtClean="0"/>
              <a:t>Toxic </a:t>
            </a:r>
            <a:r>
              <a:rPr lang="en-US" sz="1500" b="1" dirty="0"/>
              <a:t>Gases. </a:t>
            </a:r>
            <a:r>
              <a:rPr lang="en-US" sz="1500" i="1" dirty="0"/>
              <a:t>Gases in manure pits and silos can quickly kill. The 4 most common gases found on farms are Methane, Hydrogen sulfide, Ammonia and Carbon dioxide. All of which can cause serious health effects. </a:t>
            </a:r>
            <a:endParaRPr lang="en-US" sz="1500" dirty="0"/>
          </a:p>
          <a:p>
            <a:pPr marL="742950" lvl="1" indent="-285750" algn="just">
              <a:buFont typeface="Arial" panose="020B0604020202020204" pitchFamily="34" charset="0"/>
              <a:buChar char="•"/>
            </a:pPr>
            <a:r>
              <a:rPr lang="en-US" sz="1500" b="1" dirty="0" smtClean="0"/>
              <a:t>Dusts </a:t>
            </a:r>
            <a:r>
              <a:rPr lang="en-US" sz="1500" b="1" dirty="0"/>
              <a:t>and Molds. </a:t>
            </a:r>
            <a:r>
              <a:rPr lang="en-US" sz="1500" i="1" dirty="0"/>
              <a:t>Some dusts, especially from moldy forage, grain, or hay, can lead to severe irritation of the  throat, lungs and respiratory tract. Breathing dust from moldy feed can result in a permanent lung condition commonly known as ‘Farmer's Lung’.</a:t>
            </a:r>
            <a:endParaRPr lang="en-US" sz="1500" dirty="0" smtClean="0"/>
          </a:p>
          <a:p>
            <a:pPr marL="285750" indent="-285750" algn="just">
              <a:buFont typeface="Arial" panose="020B0604020202020204" pitchFamily="34" charset="0"/>
              <a:buChar char="•"/>
            </a:pPr>
            <a:r>
              <a:rPr lang="en-US" sz="1500" b="1" dirty="0" smtClean="0"/>
              <a:t>Physical and Mechanical Hazards. </a:t>
            </a:r>
            <a:r>
              <a:rPr lang="en-US" sz="1500" i="1" dirty="0"/>
              <a:t>When the contents, materials or mechanical parts in a confined space can move or shift, workers are at risk for injury. Be sure to lock out any equipment and avoid entering grain bins while being emptied as the flowing grain can create a risk of being crushed or suffocated.</a:t>
            </a:r>
            <a:endParaRPr lang="en-US" sz="1500" dirty="0"/>
          </a:p>
        </p:txBody>
      </p:sp>
    </p:spTree>
    <p:custDataLst>
      <p:tags r:id="rId1"/>
    </p:custDataLst>
    <p:extLst>
      <p:ext uri="{BB962C8B-B14F-4D97-AF65-F5344CB8AC3E}">
        <p14:creationId xmlns:p14="http://schemas.microsoft.com/office/powerpoint/2010/main" val="327220704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left)">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ipe(left)">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Confined Spaces</a:t>
            </a:r>
          </a:p>
        </p:txBody>
      </p:sp>
      <p:sp>
        <p:nvSpPr>
          <p:cNvPr id="8" name="AutoShape 4"/>
          <p:cNvSpPr>
            <a:spLocks noChangeArrowheads="1"/>
          </p:cNvSpPr>
          <p:nvPr/>
        </p:nvSpPr>
        <p:spPr bwMode="auto">
          <a:xfrm>
            <a:off x="652611" y="2482723"/>
            <a:ext cx="7838778" cy="3244307"/>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945260" y="2946796"/>
            <a:ext cx="7253480" cy="2682273"/>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285750" indent="-285750" algn="just">
              <a:spcAft>
                <a:spcPts val="300"/>
              </a:spcAft>
              <a:buFont typeface="Arial" panose="020B0604020202020204" pitchFamily="34" charset="0"/>
              <a:buChar char="•"/>
            </a:pPr>
            <a:r>
              <a:rPr lang="en-US" dirty="0"/>
              <a:t>Always ventilate and, if possible, use an air meter to  test the space’s atmosphere before entering. If testing isn’t possible, use a correctly fitted, approved, self-contained breathing apparatus (SCBA).</a:t>
            </a:r>
          </a:p>
          <a:p>
            <a:pPr marL="285750" indent="-285750" algn="just">
              <a:spcAft>
                <a:spcPts val="300"/>
              </a:spcAft>
              <a:buFont typeface="Arial" panose="020B0604020202020204" pitchFamily="34" charset="0"/>
              <a:buChar char="•"/>
            </a:pPr>
            <a:r>
              <a:rPr lang="en-US" dirty="0"/>
              <a:t>If a respirator is used, ensure that it fits correctly, is approved by NIOSH, and that you are trained and medically cleared to use it.</a:t>
            </a:r>
          </a:p>
          <a:p>
            <a:pPr marL="285750" indent="-285750" algn="just">
              <a:spcAft>
                <a:spcPts val="300"/>
              </a:spcAft>
              <a:buFont typeface="Arial" panose="020B0604020202020204" pitchFamily="34" charset="0"/>
              <a:buChar char="•"/>
            </a:pPr>
            <a:r>
              <a:rPr lang="en-US" dirty="0"/>
              <a:t>Use harnesses and have ladders, ropes, and lifts available to use for entering and for rescue if needed.</a:t>
            </a:r>
          </a:p>
          <a:p>
            <a:pPr marL="285750" indent="-285750" algn="just">
              <a:spcAft>
                <a:spcPts val="300"/>
              </a:spcAft>
              <a:buFont typeface="Arial" panose="020B0604020202020204" pitchFamily="34" charset="0"/>
              <a:buChar char="•"/>
            </a:pPr>
            <a:r>
              <a:rPr lang="en-US" dirty="0"/>
              <a:t>Maintain regular communication with the person assigned to remain outside of the space.</a:t>
            </a:r>
            <a:endParaRPr lang="en-US" dirty="0"/>
          </a:p>
        </p:txBody>
      </p:sp>
      <p:sp>
        <p:nvSpPr>
          <p:cNvPr id="5" name="Text Box 5"/>
          <p:cNvSpPr txBox="1">
            <a:spLocks noChangeArrowheads="1"/>
          </p:cNvSpPr>
          <p:nvPr/>
        </p:nvSpPr>
        <p:spPr bwMode="auto">
          <a:xfrm>
            <a:off x="1053210" y="2527696"/>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a:t>Protect Yourself from Confined Space Hazards</a:t>
            </a:r>
            <a:endParaRPr lang="en-US" sz="2600" dirty="0"/>
          </a:p>
        </p:txBody>
      </p:sp>
    </p:spTree>
    <p:custDataLst>
      <p:tags r:id="rId1"/>
    </p:custDataLst>
    <p:extLst>
      <p:ext uri="{BB962C8B-B14F-4D97-AF65-F5344CB8AC3E}">
        <p14:creationId xmlns:p14="http://schemas.microsoft.com/office/powerpoint/2010/main" val="216931456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Confined Spaces</a:t>
            </a:r>
          </a:p>
        </p:txBody>
      </p:sp>
      <p:sp>
        <p:nvSpPr>
          <p:cNvPr id="5" name="Subtitle 4"/>
          <p:cNvSpPr>
            <a:spLocks noGrp="1"/>
          </p:cNvSpPr>
          <p:nvPr>
            <p:ph type="subTitle" idx="1"/>
          </p:nvPr>
        </p:nvSpPr>
        <p:spPr>
          <a:xfrm>
            <a:off x="422910" y="2807957"/>
            <a:ext cx="8298180" cy="2010807"/>
          </a:xfrm>
        </p:spPr>
        <p:txBody>
          <a:bodyPr>
            <a:spAutoFit/>
          </a:bodyPr>
          <a:lstStyle/>
          <a:p>
            <a:r>
              <a:rPr lang="en-US" i="1" dirty="0"/>
              <a:t>For more Information on Confined Space Safety visit</a:t>
            </a:r>
            <a:r>
              <a:rPr lang="en-US" i="1"/>
              <a:t>: </a:t>
            </a:r>
            <a:r>
              <a:rPr lang="en-US" i="1" u="sng" smtClean="0">
                <a:hlinkClick r:id="rId3"/>
              </a:rPr>
              <a:t>osha.gov/SLTC/</a:t>
            </a:r>
            <a:r>
              <a:rPr lang="en-US" i="1" u="sng" dirty="0" err="1" smtClean="0">
                <a:hlinkClick r:id="rId3"/>
              </a:rPr>
              <a:t>confinedspaces</a:t>
            </a:r>
            <a:r>
              <a:rPr lang="en-US" i="1" u="sng" dirty="0" smtClean="0">
                <a:hlinkClick r:id="rId3"/>
              </a:rPr>
              <a:t>/index.html</a:t>
            </a:r>
            <a:endParaRPr lang="en-US" dirty="0"/>
          </a:p>
          <a:p>
            <a:r>
              <a:rPr lang="en-US" dirty="0"/>
              <a:t> </a:t>
            </a:r>
            <a:endParaRPr lang="en-US" i="1" dirty="0" smtClean="0"/>
          </a:p>
          <a:p>
            <a:r>
              <a:rPr lang="en-US" i="1" dirty="0" smtClean="0"/>
              <a:t>For </a:t>
            </a:r>
            <a:r>
              <a:rPr lang="en-US" i="1" dirty="0"/>
              <a:t>more Tractor Talks, </a:t>
            </a:r>
            <a:r>
              <a:rPr lang="en-US" i="1" dirty="0" smtClean="0"/>
              <a:t>visit:</a:t>
            </a:r>
            <a:br>
              <a:rPr lang="en-US" i="1" dirty="0" smtClean="0"/>
            </a:br>
            <a:r>
              <a:rPr lang="en-US" i="1" dirty="0" smtClean="0">
                <a:hlinkClick r:id="rId4"/>
              </a:rPr>
              <a:t>go.ncsu.edu/</a:t>
            </a:r>
            <a:r>
              <a:rPr lang="en-US" i="1" dirty="0" err="1" smtClean="0">
                <a:hlinkClick r:id="rId4"/>
              </a:rPr>
              <a:t>TractorTalks</a:t>
            </a:r>
            <a:endParaRPr lang="en-US" i="1" dirty="0"/>
          </a:p>
        </p:txBody>
      </p:sp>
    </p:spTree>
    <p:custDataLst>
      <p:tags r:id="rId1"/>
    </p:custDataLst>
    <p:extLst>
      <p:ext uri="{BB962C8B-B14F-4D97-AF65-F5344CB8AC3E}">
        <p14:creationId xmlns:p14="http://schemas.microsoft.com/office/powerpoint/2010/main" val="221847898"/>
      </p:ext>
    </p:extLst>
  </p:cSld>
  <p:clrMapOvr>
    <a:masterClrMapping/>
  </p:clrMapOvr>
  <p:transition spd="slow">
    <p:push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0B700"/>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569</Words>
  <Application>Microsoft Office PowerPoint</Application>
  <PresentationFormat>On-screen Show (4:3)</PresentationFormat>
  <Paragraphs>35</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Confined Spaces</vt:lpstr>
      <vt:lpstr>Confined Spaces</vt:lpstr>
      <vt:lpstr>Confined Spaces</vt:lpstr>
      <vt:lpstr>Confined Spaces</vt:lpstr>
      <vt:lpstr>Confined Spaces</vt:lpstr>
      <vt:lpstr>Confined Spaces</vt:lpstr>
    </vt:vector>
  </TitlesOfParts>
  <Company>North Carolina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Sigfrit</dc:creator>
  <cp:lastModifiedBy>Richard Sigfrit</cp:lastModifiedBy>
  <cp:revision>32</cp:revision>
  <dcterms:created xsi:type="dcterms:W3CDTF">2016-03-31T20:13:14Z</dcterms:created>
  <dcterms:modified xsi:type="dcterms:W3CDTF">2016-08-01T13:30:26Z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A2ABDAA3-7BBA-4800-97D9-0520A64C1F58</vt:lpwstr>
  </property>
  <property fmtid="{D5CDD505-2E9C-101B-9397-08002B2CF9AE}" pid="3" name="ArticulatePath">
    <vt:lpwstr>Presentation1</vt:lpwstr>
  </property>
</Properties>
</file>